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8" r:id="rId2"/>
    <p:sldId id="256" r:id="rId3"/>
    <p:sldId id="257"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15" autoAdjust="0"/>
    <p:restoredTop sz="94660"/>
  </p:normalViewPr>
  <p:slideViewPr>
    <p:cSldViewPr snapToGrid="0">
      <p:cViewPr varScale="1">
        <p:scale>
          <a:sx n="64" d="100"/>
          <a:sy n="64" d="100"/>
        </p:scale>
        <p:origin x="84"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12F1E5-7656-4A08-B60D-A464AC028989}" type="datetimeFigureOut">
              <a:rPr lang="en-GB" smtClean="0"/>
              <a:t>16/01/2024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E5B6A6-26C8-4D1C-9771-D99A41605C16}" type="slidenum">
              <a:rPr lang="en-GB" smtClean="0"/>
              <a:t>‹#›</a:t>
            </a:fld>
            <a:endParaRPr lang="en-GB"/>
          </a:p>
        </p:txBody>
      </p:sp>
    </p:spTree>
    <p:extLst>
      <p:ext uri="{BB962C8B-B14F-4D97-AF65-F5344CB8AC3E}">
        <p14:creationId xmlns:p14="http://schemas.microsoft.com/office/powerpoint/2010/main" val="377614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E8CCA-E382-D107-C912-BA0992954D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9994363-89B1-C0B7-02F5-0D2C04F2D5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F570F06-60E5-EBB6-C9CB-88E1B7990D09}"/>
              </a:ext>
            </a:extLst>
          </p:cNvPr>
          <p:cNvSpPr>
            <a:spLocks noGrp="1"/>
          </p:cNvSpPr>
          <p:nvPr>
            <p:ph type="dt" sz="half" idx="10"/>
          </p:nvPr>
        </p:nvSpPr>
        <p:spPr/>
        <p:txBody>
          <a:bodyPr/>
          <a:lstStyle/>
          <a:p>
            <a:fld id="{3E39C2B9-BDC4-4272-A3F5-EBC008A0D691}" type="datetimeFigureOut">
              <a:rPr lang="en-GB" smtClean="0"/>
              <a:t>16/01/2024</a:t>
            </a:fld>
            <a:endParaRPr lang="en-GB"/>
          </a:p>
        </p:txBody>
      </p:sp>
      <p:sp>
        <p:nvSpPr>
          <p:cNvPr id="5" name="Footer Placeholder 4">
            <a:extLst>
              <a:ext uri="{FF2B5EF4-FFF2-40B4-BE49-F238E27FC236}">
                <a16:creationId xmlns:a16="http://schemas.microsoft.com/office/drawing/2014/main" id="{A0CE84B1-7CFB-A61E-D928-A4644EA87FB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8E7C0B-7CA4-4D1B-C15B-A5114B814991}"/>
              </a:ext>
            </a:extLst>
          </p:cNvPr>
          <p:cNvSpPr>
            <a:spLocks noGrp="1"/>
          </p:cNvSpPr>
          <p:nvPr>
            <p:ph type="sldNum" sz="quarter" idx="12"/>
          </p:nvPr>
        </p:nvSpPr>
        <p:spPr/>
        <p:txBody>
          <a:bodyPr/>
          <a:lstStyle/>
          <a:p>
            <a:fld id="{579B4612-D8F3-4003-8440-AB82048BF667}" type="slidenum">
              <a:rPr lang="en-GB" smtClean="0"/>
              <a:t>‹#›</a:t>
            </a:fld>
            <a:endParaRPr lang="en-GB"/>
          </a:p>
        </p:txBody>
      </p:sp>
    </p:spTree>
    <p:extLst>
      <p:ext uri="{BB962C8B-B14F-4D97-AF65-F5344CB8AC3E}">
        <p14:creationId xmlns:p14="http://schemas.microsoft.com/office/powerpoint/2010/main" val="103182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A4ED5-532F-5437-1A04-590A09E0B6B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B1ADB6A-50B7-D2A8-60F0-98604E0EBB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B8045E-101E-BCAA-3C4E-7A3318C094BB}"/>
              </a:ext>
            </a:extLst>
          </p:cNvPr>
          <p:cNvSpPr>
            <a:spLocks noGrp="1"/>
          </p:cNvSpPr>
          <p:nvPr>
            <p:ph type="dt" sz="half" idx="10"/>
          </p:nvPr>
        </p:nvSpPr>
        <p:spPr/>
        <p:txBody>
          <a:bodyPr/>
          <a:lstStyle/>
          <a:p>
            <a:fld id="{3E39C2B9-BDC4-4272-A3F5-EBC008A0D691}" type="datetimeFigureOut">
              <a:rPr lang="en-GB" smtClean="0"/>
              <a:t>16/01/2024</a:t>
            </a:fld>
            <a:endParaRPr lang="en-GB"/>
          </a:p>
        </p:txBody>
      </p:sp>
      <p:sp>
        <p:nvSpPr>
          <p:cNvPr id="5" name="Footer Placeholder 4">
            <a:extLst>
              <a:ext uri="{FF2B5EF4-FFF2-40B4-BE49-F238E27FC236}">
                <a16:creationId xmlns:a16="http://schemas.microsoft.com/office/drawing/2014/main" id="{5DC8C411-BA40-259F-0E3D-F81A6C1B6A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2AA3D4-97EB-82EB-CC5A-A0D231DCC426}"/>
              </a:ext>
            </a:extLst>
          </p:cNvPr>
          <p:cNvSpPr>
            <a:spLocks noGrp="1"/>
          </p:cNvSpPr>
          <p:nvPr>
            <p:ph type="sldNum" sz="quarter" idx="12"/>
          </p:nvPr>
        </p:nvSpPr>
        <p:spPr/>
        <p:txBody>
          <a:bodyPr/>
          <a:lstStyle/>
          <a:p>
            <a:fld id="{579B4612-D8F3-4003-8440-AB82048BF667}" type="slidenum">
              <a:rPr lang="en-GB" smtClean="0"/>
              <a:t>‹#›</a:t>
            </a:fld>
            <a:endParaRPr lang="en-GB"/>
          </a:p>
        </p:txBody>
      </p:sp>
    </p:spTree>
    <p:extLst>
      <p:ext uri="{BB962C8B-B14F-4D97-AF65-F5344CB8AC3E}">
        <p14:creationId xmlns:p14="http://schemas.microsoft.com/office/powerpoint/2010/main" val="866783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2EAA36-6022-EBF0-EDC5-7DD4B45C215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A372B1E-6C97-D5E6-9797-E3176DB25D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56EA61-2A51-4AFC-816C-4FC903CD842A}"/>
              </a:ext>
            </a:extLst>
          </p:cNvPr>
          <p:cNvSpPr>
            <a:spLocks noGrp="1"/>
          </p:cNvSpPr>
          <p:nvPr>
            <p:ph type="dt" sz="half" idx="10"/>
          </p:nvPr>
        </p:nvSpPr>
        <p:spPr/>
        <p:txBody>
          <a:bodyPr/>
          <a:lstStyle/>
          <a:p>
            <a:fld id="{3E39C2B9-BDC4-4272-A3F5-EBC008A0D691}" type="datetimeFigureOut">
              <a:rPr lang="en-GB" smtClean="0"/>
              <a:t>16/01/2024</a:t>
            </a:fld>
            <a:endParaRPr lang="en-GB"/>
          </a:p>
        </p:txBody>
      </p:sp>
      <p:sp>
        <p:nvSpPr>
          <p:cNvPr id="5" name="Footer Placeholder 4">
            <a:extLst>
              <a:ext uri="{FF2B5EF4-FFF2-40B4-BE49-F238E27FC236}">
                <a16:creationId xmlns:a16="http://schemas.microsoft.com/office/drawing/2014/main" id="{3E08F5E7-BEB0-784A-A25F-20A54948DA1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625292-33B5-3C98-002F-49A225E99E83}"/>
              </a:ext>
            </a:extLst>
          </p:cNvPr>
          <p:cNvSpPr>
            <a:spLocks noGrp="1"/>
          </p:cNvSpPr>
          <p:nvPr>
            <p:ph type="sldNum" sz="quarter" idx="12"/>
          </p:nvPr>
        </p:nvSpPr>
        <p:spPr/>
        <p:txBody>
          <a:bodyPr/>
          <a:lstStyle/>
          <a:p>
            <a:fld id="{579B4612-D8F3-4003-8440-AB82048BF667}" type="slidenum">
              <a:rPr lang="en-GB" smtClean="0"/>
              <a:t>‹#›</a:t>
            </a:fld>
            <a:endParaRPr lang="en-GB"/>
          </a:p>
        </p:txBody>
      </p:sp>
    </p:spTree>
    <p:extLst>
      <p:ext uri="{BB962C8B-B14F-4D97-AF65-F5344CB8AC3E}">
        <p14:creationId xmlns:p14="http://schemas.microsoft.com/office/powerpoint/2010/main" val="3869657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24A49-5B58-0D3E-06F2-D4508EFF2FF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5D2DB96-680A-797E-6E84-43B5F60E45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DFC3661-4863-A6F0-401F-058DE6F45098}"/>
              </a:ext>
            </a:extLst>
          </p:cNvPr>
          <p:cNvSpPr>
            <a:spLocks noGrp="1"/>
          </p:cNvSpPr>
          <p:nvPr>
            <p:ph type="dt" sz="half" idx="10"/>
          </p:nvPr>
        </p:nvSpPr>
        <p:spPr/>
        <p:txBody>
          <a:bodyPr/>
          <a:lstStyle/>
          <a:p>
            <a:fld id="{3E39C2B9-BDC4-4272-A3F5-EBC008A0D691}" type="datetimeFigureOut">
              <a:rPr lang="en-GB" smtClean="0"/>
              <a:t>16/01/2024</a:t>
            </a:fld>
            <a:endParaRPr lang="en-GB"/>
          </a:p>
        </p:txBody>
      </p:sp>
      <p:sp>
        <p:nvSpPr>
          <p:cNvPr id="5" name="Footer Placeholder 4">
            <a:extLst>
              <a:ext uri="{FF2B5EF4-FFF2-40B4-BE49-F238E27FC236}">
                <a16:creationId xmlns:a16="http://schemas.microsoft.com/office/drawing/2014/main" id="{035E0F80-80CB-6F46-AB49-8FFA858005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573FD6-9959-EC40-FCA0-53BA2114815F}"/>
              </a:ext>
            </a:extLst>
          </p:cNvPr>
          <p:cNvSpPr>
            <a:spLocks noGrp="1"/>
          </p:cNvSpPr>
          <p:nvPr>
            <p:ph type="sldNum" sz="quarter" idx="12"/>
          </p:nvPr>
        </p:nvSpPr>
        <p:spPr/>
        <p:txBody>
          <a:bodyPr/>
          <a:lstStyle/>
          <a:p>
            <a:fld id="{579B4612-D8F3-4003-8440-AB82048BF667}" type="slidenum">
              <a:rPr lang="en-GB" smtClean="0"/>
              <a:t>‹#›</a:t>
            </a:fld>
            <a:endParaRPr lang="en-GB"/>
          </a:p>
        </p:txBody>
      </p:sp>
    </p:spTree>
    <p:extLst>
      <p:ext uri="{BB962C8B-B14F-4D97-AF65-F5344CB8AC3E}">
        <p14:creationId xmlns:p14="http://schemas.microsoft.com/office/powerpoint/2010/main" val="3259713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A4466-E815-A71F-8DF7-CBE73534CD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D24BD4E-9E2D-6139-E567-396BC207DC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67F0E7-0A16-1D1C-C7F6-25D62891609D}"/>
              </a:ext>
            </a:extLst>
          </p:cNvPr>
          <p:cNvSpPr>
            <a:spLocks noGrp="1"/>
          </p:cNvSpPr>
          <p:nvPr>
            <p:ph type="dt" sz="half" idx="10"/>
          </p:nvPr>
        </p:nvSpPr>
        <p:spPr/>
        <p:txBody>
          <a:bodyPr/>
          <a:lstStyle/>
          <a:p>
            <a:fld id="{3E39C2B9-BDC4-4272-A3F5-EBC008A0D691}" type="datetimeFigureOut">
              <a:rPr lang="en-GB" smtClean="0"/>
              <a:t>16/01/2024</a:t>
            </a:fld>
            <a:endParaRPr lang="en-GB"/>
          </a:p>
        </p:txBody>
      </p:sp>
      <p:sp>
        <p:nvSpPr>
          <p:cNvPr id="5" name="Footer Placeholder 4">
            <a:extLst>
              <a:ext uri="{FF2B5EF4-FFF2-40B4-BE49-F238E27FC236}">
                <a16:creationId xmlns:a16="http://schemas.microsoft.com/office/drawing/2014/main" id="{C439FE9F-9C1A-C9A9-F422-C3E681874E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1E973E-2CA2-BB54-BC8A-31FA704C9429}"/>
              </a:ext>
            </a:extLst>
          </p:cNvPr>
          <p:cNvSpPr>
            <a:spLocks noGrp="1"/>
          </p:cNvSpPr>
          <p:nvPr>
            <p:ph type="sldNum" sz="quarter" idx="12"/>
          </p:nvPr>
        </p:nvSpPr>
        <p:spPr/>
        <p:txBody>
          <a:bodyPr/>
          <a:lstStyle/>
          <a:p>
            <a:fld id="{579B4612-D8F3-4003-8440-AB82048BF667}" type="slidenum">
              <a:rPr lang="en-GB" smtClean="0"/>
              <a:t>‹#›</a:t>
            </a:fld>
            <a:endParaRPr lang="en-GB"/>
          </a:p>
        </p:txBody>
      </p:sp>
    </p:spTree>
    <p:extLst>
      <p:ext uri="{BB962C8B-B14F-4D97-AF65-F5344CB8AC3E}">
        <p14:creationId xmlns:p14="http://schemas.microsoft.com/office/powerpoint/2010/main" val="210759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9947B-21AF-E478-6513-8EF16AB78B2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874234A-97F1-34F3-1C5E-C00C3ABB33D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3B231E-9121-1544-3BC4-521F713B781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573DAF2-B8B4-CCE7-AFCD-9CC493345C12}"/>
              </a:ext>
            </a:extLst>
          </p:cNvPr>
          <p:cNvSpPr>
            <a:spLocks noGrp="1"/>
          </p:cNvSpPr>
          <p:nvPr>
            <p:ph type="dt" sz="half" idx="10"/>
          </p:nvPr>
        </p:nvSpPr>
        <p:spPr/>
        <p:txBody>
          <a:bodyPr/>
          <a:lstStyle/>
          <a:p>
            <a:fld id="{3E39C2B9-BDC4-4272-A3F5-EBC008A0D691}" type="datetimeFigureOut">
              <a:rPr lang="en-GB" smtClean="0"/>
              <a:t>16/01/2024</a:t>
            </a:fld>
            <a:endParaRPr lang="en-GB"/>
          </a:p>
        </p:txBody>
      </p:sp>
      <p:sp>
        <p:nvSpPr>
          <p:cNvPr id="6" name="Footer Placeholder 5">
            <a:extLst>
              <a:ext uri="{FF2B5EF4-FFF2-40B4-BE49-F238E27FC236}">
                <a16:creationId xmlns:a16="http://schemas.microsoft.com/office/drawing/2014/main" id="{42616376-169F-8402-15CF-1FA6734856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C9E32D0-2012-03A9-CF32-1CC786C89A6D}"/>
              </a:ext>
            </a:extLst>
          </p:cNvPr>
          <p:cNvSpPr>
            <a:spLocks noGrp="1"/>
          </p:cNvSpPr>
          <p:nvPr>
            <p:ph type="sldNum" sz="quarter" idx="12"/>
          </p:nvPr>
        </p:nvSpPr>
        <p:spPr/>
        <p:txBody>
          <a:bodyPr/>
          <a:lstStyle/>
          <a:p>
            <a:fld id="{579B4612-D8F3-4003-8440-AB82048BF667}" type="slidenum">
              <a:rPr lang="en-GB" smtClean="0"/>
              <a:t>‹#›</a:t>
            </a:fld>
            <a:endParaRPr lang="en-GB"/>
          </a:p>
        </p:txBody>
      </p:sp>
    </p:spTree>
    <p:extLst>
      <p:ext uri="{BB962C8B-B14F-4D97-AF65-F5344CB8AC3E}">
        <p14:creationId xmlns:p14="http://schemas.microsoft.com/office/powerpoint/2010/main" val="4039835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01223-4802-9DAB-1E8D-FA7258B800E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06EEF33-F575-B577-B11A-E473176198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42FB95-4D9E-D88B-1BE9-986AAEAA81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FC7CCC6-A5AF-D40B-7AC5-86E5231F37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D59FC2-4A3B-AF86-813B-D11528CBB8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3A10E0E-1588-090A-1A1F-AB13E459658B}"/>
              </a:ext>
            </a:extLst>
          </p:cNvPr>
          <p:cNvSpPr>
            <a:spLocks noGrp="1"/>
          </p:cNvSpPr>
          <p:nvPr>
            <p:ph type="dt" sz="half" idx="10"/>
          </p:nvPr>
        </p:nvSpPr>
        <p:spPr/>
        <p:txBody>
          <a:bodyPr/>
          <a:lstStyle/>
          <a:p>
            <a:fld id="{3E39C2B9-BDC4-4272-A3F5-EBC008A0D691}" type="datetimeFigureOut">
              <a:rPr lang="en-GB" smtClean="0"/>
              <a:t>16/01/2024</a:t>
            </a:fld>
            <a:endParaRPr lang="en-GB"/>
          </a:p>
        </p:txBody>
      </p:sp>
      <p:sp>
        <p:nvSpPr>
          <p:cNvPr id="8" name="Footer Placeholder 7">
            <a:extLst>
              <a:ext uri="{FF2B5EF4-FFF2-40B4-BE49-F238E27FC236}">
                <a16:creationId xmlns:a16="http://schemas.microsoft.com/office/drawing/2014/main" id="{957E86E6-15E3-A30B-82DE-D32D2DEDA76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490E3EB-D04A-9912-AEDC-CCAD52A35AEC}"/>
              </a:ext>
            </a:extLst>
          </p:cNvPr>
          <p:cNvSpPr>
            <a:spLocks noGrp="1"/>
          </p:cNvSpPr>
          <p:nvPr>
            <p:ph type="sldNum" sz="quarter" idx="12"/>
          </p:nvPr>
        </p:nvSpPr>
        <p:spPr/>
        <p:txBody>
          <a:bodyPr/>
          <a:lstStyle/>
          <a:p>
            <a:fld id="{579B4612-D8F3-4003-8440-AB82048BF667}" type="slidenum">
              <a:rPr lang="en-GB" smtClean="0"/>
              <a:t>‹#›</a:t>
            </a:fld>
            <a:endParaRPr lang="en-GB"/>
          </a:p>
        </p:txBody>
      </p:sp>
    </p:spTree>
    <p:extLst>
      <p:ext uri="{BB962C8B-B14F-4D97-AF65-F5344CB8AC3E}">
        <p14:creationId xmlns:p14="http://schemas.microsoft.com/office/powerpoint/2010/main" val="139352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AAF12-1439-AE88-B82C-A6EE04C578C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37CE6A6-3D93-3C13-E2C8-A51315950015}"/>
              </a:ext>
            </a:extLst>
          </p:cNvPr>
          <p:cNvSpPr>
            <a:spLocks noGrp="1"/>
          </p:cNvSpPr>
          <p:nvPr>
            <p:ph type="dt" sz="half" idx="10"/>
          </p:nvPr>
        </p:nvSpPr>
        <p:spPr/>
        <p:txBody>
          <a:bodyPr/>
          <a:lstStyle/>
          <a:p>
            <a:fld id="{3E39C2B9-BDC4-4272-A3F5-EBC008A0D691}" type="datetimeFigureOut">
              <a:rPr lang="en-GB" smtClean="0"/>
              <a:t>16/01/2024</a:t>
            </a:fld>
            <a:endParaRPr lang="en-GB"/>
          </a:p>
        </p:txBody>
      </p:sp>
      <p:sp>
        <p:nvSpPr>
          <p:cNvPr id="4" name="Footer Placeholder 3">
            <a:extLst>
              <a:ext uri="{FF2B5EF4-FFF2-40B4-BE49-F238E27FC236}">
                <a16:creationId xmlns:a16="http://schemas.microsoft.com/office/drawing/2014/main" id="{BB0598E7-87F0-F84C-0A40-F54092ECD47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7F89022-F020-FBD3-1992-09C4BB497FBB}"/>
              </a:ext>
            </a:extLst>
          </p:cNvPr>
          <p:cNvSpPr>
            <a:spLocks noGrp="1"/>
          </p:cNvSpPr>
          <p:nvPr>
            <p:ph type="sldNum" sz="quarter" idx="12"/>
          </p:nvPr>
        </p:nvSpPr>
        <p:spPr/>
        <p:txBody>
          <a:bodyPr/>
          <a:lstStyle/>
          <a:p>
            <a:fld id="{579B4612-D8F3-4003-8440-AB82048BF667}" type="slidenum">
              <a:rPr lang="en-GB" smtClean="0"/>
              <a:t>‹#›</a:t>
            </a:fld>
            <a:endParaRPr lang="en-GB"/>
          </a:p>
        </p:txBody>
      </p:sp>
    </p:spTree>
    <p:extLst>
      <p:ext uri="{BB962C8B-B14F-4D97-AF65-F5344CB8AC3E}">
        <p14:creationId xmlns:p14="http://schemas.microsoft.com/office/powerpoint/2010/main" val="1455201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3E5B41-F19D-D0FA-7DF6-7FD2AFD9852D}"/>
              </a:ext>
            </a:extLst>
          </p:cNvPr>
          <p:cNvSpPr>
            <a:spLocks noGrp="1"/>
          </p:cNvSpPr>
          <p:nvPr>
            <p:ph type="dt" sz="half" idx="10"/>
          </p:nvPr>
        </p:nvSpPr>
        <p:spPr/>
        <p:txBody>
          <a:bodyPr/>
          <a:lstStyle/>
          <a:p>
            <a:fld id="{3E39C2B9-BDC4-4272-A3F5-EBC008A0D691}" type="datetimeFigureOut">
              <a:rPr lang="en-GB" smtClean="0"/>
              <a:t>16/01/2024</a:t>
            </a:fld>
            <a:endParaRPr lang="en-GB"/>
          </a:p>
        </p:txBody>
      </p:sp>
      <p:sp>
        <p:nvSpPr>
          <p:cNvPr id="3" name="Footer Placeholder 2">
            <a:extLst>
              <a:ext uri="{FF2B5EF4-FFF2-40B4-BE49-F238E27FC236}">
                <a16:creationId xmlns:a16="http://schemas.microsoft.com/office/drawing/2014/main" id="{DCBE431F-B0EA-35EF-B0D8-C78DC1AD85B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9FFB29-D500-2EEB-99FB-BFD6A1F878E6}"/>
              </a:ext>
            </a:extLst>
          </p:cNvPr>
          <p:cNvSpPr>
            <a:spLocks noGrp="1"/>
          </p:cNvSpPr>
          <p:nvPr>
            <p:ph type="sldNum" sz="quarter" idx="12"/>
          </p:nvPr>
        </p:nvSpPr>
        <p:spPr/>
        <p:txBody>
          <a:bodyPr/>
          <a:lstStyle/>
          <a:p>
            <a:fld id="{579B4612-D8F3-4003-8440-AB82048BF667}" type="slidenum">
              <a:rPr lang="en-GB" smtClean="0"/>
              <a:t>‹#›</a:t>
            </a:fld>
            <a:endParaRPr lang="en-GB"/>
          </a:p>
        </p:txBody>
      </p:sp>
    </p:spTree>
    <p:extLst>
      <p:ext uri="{BB962C8B-B14F-4D97-AF65-F5344CB8AC3E}">
        <p14:creationId xmlns:p14="http://schemas.microsoft.com/office/powerpoint/2010/main" val="1151568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A1E4B-B842-CEAB-CAF3-02B4093A26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9B076F7-4A80-DD64-5C7D-A213B626FE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AF62303-37C2-AF70-268C-0F0447F0D9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97962F-E041-D299-3694-FE3579D08299}"/>
              </a:ext>
            </a:extLst>
          </p:cNvPr>
          <p:cNvSpPr>
            <a:spLocks noGrp="1"/>
          </p:cNvSpPr>
          <p:nvPr>
            <p:ph type="dt" sz="half" idx="10"/>
          </p:nvPr>
        </p:nvSpPr>
        <p:spPr/>
        <p:txBody>
          <a:bodyPr/>
          <a:lstStyle/>
          <a:p>
            <a:fld id="{3E39C2B9-BDC4-4272-A3F5-EBC008A0D691}" type="datetimeFigureOut">
              <a:rPr lang="en-GB" smtClean="0"/>
              <a:t>16/01/2024</a:t>
            </a:fld>
            <a:endParaRPr lang="en-GB"/>
          </a:p>
        </p:txBody>
      </p:sp>
      <p:sp>
        <p:nvSpPr>
          <p:cNvPr id="6" name="Footer Placeholder 5">
            <a:extLst>
              <a:ext uri="{FF2B5EF4-FFF2-40B4-BE49-F238E27FC236}">
                <a16:creationId xmlns:a16="http://schemas.microsoft.com/office/drawing/2014/main" id="{10E843ED-452C-63EF-7C7C-3DBAEF57B7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80FFA6-7773-5696-5933-A9F631F92972}"/>
              </a:ext>
            </a:extLst>
          </p:cNvPr>
          <p:cNvSpPr>
            <a:spLocks noGrp="1"/>
          </p:cNvSpPr>
          <p:nvPr>
            <p:ph type="sldNum" sz="quarter" idx="12"/>
          </p:nvPr>
        </p:nvSpPr>
        <p:spPr/>
        <p:txBody>
          <a:bodyPr/>
          <a:lstStyle/>
          <a:p>
            <a:fld id="{579B4612-D8F3-4003-8440-AB82048BF667}" type="slidenum">
              <a:rPr lang="en-GB" smtClean="0"/>
              <a:t>‹#›</a:t>
            </a:fld>
            <a:endParaRPr lang="en-GB"/>
          </a:p>
        </p:txBody>
      </p:sp>
    </p:spTree>
    <p:extLst>
      <p:ext uri="{BB962C8B-B14F-4D97-AF65-F5344CB8AC3E}">
        <p14:creationId xmlns:p14="http://schemas.microsoft.com/office/powerpoint/2010/main" val="1241797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55806-553A-2DA1-BD24-DEC21F5FC2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260910D-0D5D-3AAA-AB57-4CC78395A3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E5FD281-E2D5-5F5D-44FC-0177BB3C6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129912-8820-C320-5A4C-B632A19E7108}"/>
              </a:ext>
            </a:extLst>
          </p:cNvPr>
          <p:cNvSpPr>
            <a:spLocks noGrp="1"/>
          </p:cNvSpPr>
          <p:nvPr>
            <p:ph type="dt" sz="half" idx="10"/>
          </p:nvPr>
        </p:nvSpPr>
        <p:spPr/>
        <p:txBody>
          <a:bodyPr/>
          <a:lstStyle/>
          <a:p>
            <a:fld id="{3E39C2B9-BDC4-4272-A3F5-EBC008A0D691}" type="datetimeFigureOut">
              <a:rPr lang="en-GB" smtClean="0"/>
              <a:t>16/01/2024</a:t>
            </a:fld>
            <a:endParaRPr lang="en-GB"/>
          </a:p>
        </p:txBody>
      </p:sp>
      <p:sp>
        <p:nvSpPr>
          <p:cNvPr id="6" name="Footer Placeholder 5">
            <a:extLst>
              <a:ext uri="{FF2B5EF4-FFF2-40B4-BE49-F238E27FC236}">
                <a16:creationId xmlns:a16="http://schemas.microsoft.com/office/drawing/2014/main" id="{D8DE333C-F7AB-F5AF-6D44-F74A15AE021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63DE7BC-AF9A-A4AC-91C5-A0BDC3CE7677}"/>
              </a:ext>
            </a:extLst>
          </p:cNvPr>
          <p:cNvSpPr>
            <a:spLocks noGrp="1"/>
          </p:cNvSpPr>
          <p:nvPr>
            <p:ph type="sldNum" sz="quarter" idx="12"/>
          </p:nvPr>
        </p:nvSpPr>
        <p:spPr/>
        <p:txBody>
          <a:bodyPr/>
          <a:lstStyle/>
          <a:p>
            <a:fld id="{579B4612-D8F3-4003-8440-AB82048BF667}" type="slidenum">
              <a:rPr lang="en-GB" smtClean="0"/>
              <a:t>‹#›</a:t>
            </a:fld>
            <a:endParaRPr lang="en-GB"/>
          </a:p>
        </p:txBody>
      </p:sp>
    </p:spTree>
    <p:extLst>
      <p:ext uri="{BB962C8B-B14F-4D97-AF65-F5344CB8AC3E}">
        <p14:creationId xmlns:p14="http://schemas.microsoft.com/office/powerpoint/2010/main" val="3287876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A7AC38-B8BA-2DEA-1906-F10740A8D8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D21EAA5-48B6-2880-40B6-E3AE923A1A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9F47FB-1F0B-3CAE-208A-F5B825024F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39C2B9-BDC4-4272-A3F5-EBC008A0D691}" type="datetimeFigureOut">
              <a:rPr lang="en-GB" smtClean="0"/>
              <a:t>16/01/2024</a:t>
            </a:fld>
            <a:endParaRPr lang="en-GB"/>
          </a:p>
        </p:txBody>
      </p:sp>
      <p:sp>
        <p:nvSpPr>
          <p:cNvPr id="5" name="Footer Placeholder 4">
            <a:extLst>
              <a:ext uri="{FF2B5EF4-FFF2-40B4-BE49-F238E27FC236}">
                <a16:creationId xmlns:a16="http://schemas.microsoft.com/office/drawing/2014/main" id="{6F86089A-9619-72CD-4725-E97D5AB067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B0C0BBC-37A5-76E3-3941-79890EE50F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9B4612-D8F3-4003-8440-AB82048BF667}" type="slidenum">
              <a:rPr lang="en-GB" smtClean="0"/>
              <a:t>‹#›</a:t>
            </a:fld>
            <a:endParaRPr lang="en-GB"/>
          </a:p>
        </p:txBody>
      </p:sp>
    </p:spTree>
    <p:extLst>
      <p:ext uri="{BB962C8B-B14F-4D97-AF65-F5344CB8AC3E}">
        <p14:creationId xmlns:p14="http://schemas.microsoft.com/office/powerpoint/2010/main" val="3653656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i-vengers.org.uk/"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5.png"/><Relationship Id="rId1" Type="http://schemas.openxmlformats.org/officeDocument/2006/relationships/slideLayout" Target="../slideLayouts/slideLayout7.xml"/><Relationship Id="rId5" Type="http://schemas.openxmlformats.org/officeDocument/2006/relationships/image" Target="../media/image22.png"/><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6.xm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vengers">
            <a:hlinkClick r:id="rId2"/>
            <a:extLst>
              <a:ext uri="{FF2B5EF4-FFF2-40B4-BE49-F238E27FC236}">
                <a16:creationId xmlns:a16="http://schemas.microsoft.com/office/drawing/2014/main" id="{300995FB-74F1-439F-21A9-27FCF74C10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7225" y="2346180"/>
            <a:ext cx="7717550" cy="21656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12197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A2A7A76-1A9C-41A3-B260-843B94BDCA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71D572E6-F681-3659-87FA-C6D1CA624BBF}"/>
              </a:ext>
            </a:extLst>
          </p:cNvPr>
          <p:cNvSpPr txBox="1"/>
          <p:nvPr/>
        </p:nvSpPr>
        <p:spPr>
          <a:xfrm>
            <a:off x="-500495" y="2698986"/>
            <a:ext cx="12524510" cy="3162083"/>
          </a:xfrm>
          <a:prstGeom prst="rect">
            <a:avLst/>
          </a:prstGeom>
        </p:spPr>
        <p:txBody>
          <a:bodyPr vert="horz" lIns="91440" tIns="45720" rIns="91440" bIns="45720" rtlCol="0" anchor="t">
            <a:normAutofit/>
          </a:bodyPr>
          <a:lstStyle/>
          <a:p>
            <a:pPr algn="ctr">
              <a:lnSpc>
                <a:spcPct val="90000"/>
              </a:lnSpc>
              <a:spcBef>
                <a:spcPct val="0"/>
              </a:spcBef>
              <a:spcAft>
                <a:spcPts val="600"/>
              </a:spcAft>
            </a:pPr>
            <a:r>
              <a:rPr lang="en-US" sz="9600" b="1" kern="1200" dirty="0">
                <a:solidFill>
                  <a:srgbClr val="C00000"/>
                </a:solidFill>
                <a:latin typeface="Arial Rounded MT Bold" panose="020F0704030504030204" pitchFamily="34" charset="0"/>
                <a:ea typeface="+mj-ea"/>
                <a:cs typeface="+mj-cs"/>
              </a:rPr>
              <a:t>Thank you </a:t>
            </a:r>
            <a:r>
              <a:rPr lang="en-US" sz="9600" b="1" kern="1200" dirty="0" smtClean="0">
                <a:solidFill>
                  <a:srgbClr val="C00000"/>
                </a:solidFill>
                <a:latin typeface="Arial Rounded MT Bold" panose="020F0704030504030204" pitchFamily="34" charset="0"/>
                <a:ea typeface="+mj-ea"/>
                <a:cs typeface="+mj-cs"/>
              </a:rPr>
              <a:t>for </a:t>
            </a:r>
            <a:r>
              <a:rPr lang="en-US" sz="9600" b="1" kern="1200" dirty="0">
                <a:solidFill>
                  <a:srgbClr val="C00000"/>
                </a:solidFill>
                <a:latin typeface="Arial Rounded MT Bold" panose="020F0704030504030204" pitchFamily="34" charset="0"/>
                <a:ea typeface="+mj-ea"/>
                <a:cs typeface="+mj-cs"/>
              </a:rPr>
              <a:t>listening</a:t>
            </a:r>
          </a:p>
        </p:txBody>
      </p:sp>
      <p:pic>
        <p:nvPicPr>
          <p:cNvPr id="6" name="Picture 5">
            <a:extLst>
              <a:ext uri="{FF2B5EF4-FFF2-40B4-BE49-F238E27FC236}">
                <a16:creationId xmlns:a16="http://schemas.microsoft.com/office/drawing/2014/main" id="{B24DA137-ECA7-70BD-A4C8-DD1DFFB816A2}"/>
              </a:ext>
            </a:extLst>
          </p:cNvPr>
          <p:cNvPicPr>
            <a:picLocks noChangeAspect="1"/>
          </p:cNvPicPr>
          <p:nvPr/>
        </p:nvPicPr>
        <p:blipFill>
          <a:blip r:embed="rId2"/>
          <a:stretch>
            <a:fillRect/>
          </a:stretch>
        </p:blipFill>
        <p:spPr>
          <a:xfrm>
            <a:off x="10114935" y="4934857"/>
            <a:ext cx="2077065" cy="1900582"/>
          </a:xfrm>
          <a:prstGeom prst="rect">
            <a:avLst/>
          </a:prstGeom>
        </p:spPr>
      </p:pic>
      <p:pic>
        <p:nvPicPr>
          <p:cNvPr id="3" name="Picture 2">
            <a:extLst>
              <a:ext uri="{FF2B5EF4-FFF2-40B4-BE49-F238E27FC236}">
                <a16:creationId xmlns:a16="http://schemas.microsoft.com/office/drawing/2014/main" id="{ECB2567C-7093-086B-12A7-FDE74E46D7E6}"/>
              </a:ext>
            </a:extLst>
          </p:cNvPr>
          <p:cNvPicPr>
            <a:picLocks noChangeAspect="1"/>
          </p:cNvPicPr>
          <p:nvPr/>
        </p:nvPicPr>
        <p:blipFill>
          <a:blip r:embed="rId3"/>
          <a:stretch>
            <a:fillRect/>
          </a:stretch>
        </p:blipFill>
        <p:spPr>
          <a:xfrm>
            <a:off x="181633" y="4934857"/>
            <a:ext cx="2077064" cy="1653958"/>
          </a:xfrm>
          <a:prstGeom prst="rect">
            <a:avLst/>
          </a:prstGeom>
        </p:spPr>
      </p:pic>
      <p:pic>
        <p:nvPicPr>
          <p:cNvPr id="7" name="Picture 6">
            <a:extLst>
              <a:ext uri="{FF2B5EF4-FFF2-40B4-BE49-F238E27FC236}">
                <a16:creationId xmlns:a16="http://schemas.microsoft.com/office/drawing/2014/main" id="{DF7B0C74-266A-085E-5174-FE2089970A46}"/>
              </a:ext>
            </a:extLst>
          </p:cNvPr>
          <p:cNvPicPr>
            <a:picLocks noChangeAspect="1"/>
          </p:cNvPicPr>
          <p:nvPr/>
        </p:nvPicPr>
        <p:blipFill>
          <a:blip r:embed="rId4"/>
          <a:stretch>
            <a:fillRect/>
          </a:stretch>
        </p:blipFill>
        <p:spPr>
          <a:xfrm flipH="1">
            <a:off x="7773472" y="509398"/>
            <a:ext cx="4134304" cy="2187941"/>
          </a:xfrm>
          <a:prstGeom prst="rect">
            <a:avLst/>
          </a:prstGeom>
        </p:spPr>
      </p:pic>
      <p:pic>
        <p:nvPicPr>
          <p:cNvPr id="8" name="Picture 7">
            <a:extLst>
              <a:ext uri="{FF2B5EF4-FFF2-40B4-BE49-F238E27FC236}">
                <a16:creationId xmlns:a16="http://schemas.microsoft.com/office/drawing/2014/main" id="{AE582A32-45D3-6462-8CFF-454F1B56B7A4}"/>
              </a:ext>
            </a:extLst>
          </p:cNvPr>
          <p:cNvPicPr>
            <a:picLocks noChangeAspect="1"/>
          </p:cNvPicPr>
          <p:nvPr/>
        </p:nvPicPr>
        <p:blipFill>
          <a:blip r:embed="rId5"/>
          <a:stretch>
            <a:fillRect/>
          </a:stretch>
        </p:blipFill>
        <p:spPr>
          <a:xfrm>
            <a:off x="180108" y="0"/>
            <a:ext cx="2916244" cy="2430203"/>
          </a:xfrm>
          <a:prstGeom prst="rect">
            <a:avLst/>
          </a:prstGeom>
        </p:spPr>
      </p:pic>
      <p:pic>
        <p:nvPicPr>
          <p:cNvPr id="9" name="Picture 8">
            <a:extLst>
              <a:ext uri="{FF2B5EF4-FFF2-40B4-BE49-F238E27FC236}">
                <a16:creationId xmlns:a16="http://schemas.microsoft.com/office/drawing/2014/main" id="{3BF22618-4372-C82C-8FF1-095187B866AD}"/>
              </a:ext>
            </a:extLst>
          </p:cNvPr>
          <p:cNvPicPr>
            <a:picLocks noChangeAspect="1"/>
          </p:cNvPicPr>
          <p:nvPr/>
        </p:nvPicPr>
        <p:blipFill>
          <a:blip r:embed="rId6"/>
          <a:stretch>
            <a:fillRect/>
          </a:stretch>
        </p:blipFill>
        <p:spPr>
          <a:xfrm>
            <a:off x="5062437" y="220357"/>
            <a:ext cx="2812102" cy="2256625"/>
          </a:xfrm>
          <a:prstGeom prst="rect">
            <a:avLst/>
          </a:prstGeom>
        </p:spPr>
      </p:pic>
    </p:spTree>
    <p:extLst>
      <p:ext uri="{BB962C8B-B14F-4D97-AF65-F5344CB8AC3E}">
        <p14:creationId xmlns:p14="http://schemas.microsoft.com/office/powerpoint/2010/main" val="18439257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4D8219-797D-F4C1-F28C-1BF8872BE54B}"/>
              </a:ext>
            </a:extLst>
          </p:cNvPr>
          <p:cNvSpPr txBox="1"/>
          <p:nvPr/>
        </p:nvSpPr>
        <p:spPr>
          <a:xfrm>
            <a:off x="477981"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800" b="1">
                <a:solidFill>
                  <a:schemeClr val="bg1"/>
                </a:solidFill>
                <a:latin typeface="+mj-lt"/>
                <a:ea typeface="+mj-ea"/>
                <a:cs typeface="+mj-cs"/>
              </a:rPr>
              <a:t>Any questions?</a:t>
            </a:r>
          </a:p>
        </p:txBody>
      </p:sp>
      <p:sp>
        <p:nvSpPr>
          <p:cNvPr id="3" name="TextBox 2">
            <a:extLst>
              <a:ext uri="{FF2B5EF4-FFF2-40B4-BE49-F238E27FC236}">
                <a16:creationId xmlns:a16="http://schemas.microsoft.com/office/drawing/2014/main" id="{30A2FF8C-4A06-8D8A-C685-29544854C6D1}"/>
              </a:ext>
            </a:extLst>
          </p:cNvPr>
          <p:cNvSpPr txBox="1"/>
          <p:nvPr/>
        </p:nvSpPr>
        <p:spPr>
          <a:xfrm>
            <a:off x="1444816" y="2756837"/>
            <a:ext cx="10269203" cy="1569660"/>
          </a:xfrm>
          <a:prstGeom prst="rect">
            <a:avLst/>
          </a:prstGeom>
          <a:noFill/>
        </p:spPr>
        <p:txBody>
          <a:bodyPr wrap="square" rtlCol="0">
            <a:spAutoFit/>
          </a:bodyPr>
          <a:lstStyle/>
          <a:p>
            <a:r>
              <a:rPr lang="en-GB" sz="9600" b="1" dirty="0">
                <a:solidFill>
                  <a:srgbClr val="C00000"/>
                </a:solidFill>
                <a:latin typeface="Arial Rounded MT Bold" panose="020F0704030504030204" pitchFamily="34" charset="0"/>
              </a:rPr>
              <a:t>Any </a:t>
            </a:r>
            <a:r>
              <a:rPr lang="en-GB" sz="9600" b="1" dirty="0" smtClean="0">
                <a:solidFill>
                  <a:srgbClr val="C00000"/>
                </a:solidFill>
                <a:latin typeface="Arial Rounded MT Bold" panose="020F0704030504030204" pitchFamily="34" charset="0"/>
              </a:rPr>
              <a:t>questions?</a:t>
            </a:r>
            <a:endParaRPr lang="en-GB" sz="9600" b="1" dirty="0">
              <a:solidFill>
                <a:srgbClr val="C00000"/>
              </a:solidFill>
              <a:latin typeface="Arial Rounded MT Bold" panose="020F0704030504030204" pitchFamily="34" charset="0"/>
            </a:endParaRPr>
          </a:p>
        </p:txBody>
      </p:sp>
      <p:pic>
        <p:nvPicPr>
          <p:cNvPr id="5" name="Picture 4">
            <a:extLst>
              <a:ext uri="{FF2B5EF4-FFF2-40B4-BE49-F238E27FC236}">
                <a16:creationId xmlns:a16="http://schemas.microsoft.com/office/drawing/2014/main" id="{003F1D22-C542-6DCA-AC1C-E3C5D21FDA6D}"/>
              </a:ext>
            </a:extLst>
          </p:cNvPr>
          <p:cNvPicPr>
            <a:picLocks noChangeAspect="1"/>
          </p:cNvPicPr>
          <p:nvPr/>
        </p:nvPicPr>
        <p:blipFill>
          <a:blip r:embed="rId2"/>
          <a:stretch>
            <a:fillRect/>
          </a:stretch>
        </p:blipFill>
        <p:spPr>
          <a:xfrm>
            <a:off x="0" y="27130"/>
            <a:ext cx="2090057" cy="1912470"/>
          </a:xfrm>
          <a:prstGeom prst="rect">
            <a:avLst/>
          </a:prstGeom>
        </p:spPr>
      </p:pic>
      <p:pic>
        <p:nvPicPr>
          <p:cNvPr id="4" name="Picture 3"/>
          <p:cNvPicPr>
            <a:picLocks noChangeAspect="1"/>
          </p:cNvPicPr>
          <p:nvPr/>
        </p:nvPicPr>
        <p:blipFill>
          <a:blip r:embed="rId3"/>
          <a:stretch>
            <a:fillRect/>
          </a:stretch>
        </p:blipFill>
        <p:spPr>
          <a:xfrm>
            <a:off x="0" y="4071801"/>
            <a:ext cx="3068585" cy="2786199"/>
          </a:xfrm>
          <a:prstGeom prst="rect">
            <a:avLst/>
          </a:prstGeom>
        </p:spPr>
      </p:pic>
      <p:pic>
        <p:nvPicPr>
          <p:cNvPr id="8" name="Picture 7"/>
          <p:cNvPicPr>
            <a:picLocks noChangeAspect="1"/>
          </p:cNvPicPr>
          <p:nvPr/>
        </p:nvPicPr>
        <p:blipFill>
          <a:blip r:embed="rId4"/>
          <a:stretch>
            <a:fillRect/>
          </a:stretch>
        </p:blipFill>
        <p:spPr>
          <a:xfrm>
            <a:off x="9693774" y="4043668"/>
            <a:ext cx="2498226" cy="2814332"/>
          </a:xfrm>
          <a:prstGeom prst="rect">
            <a:avLst/>
          </a:prstGeom>
        </p:spPr>
      </p:pic>
      <p:pic>
        <p:nvPicPr>
          <p:cNvPr id="7" name="Picture 6"/>
          <p:cNvPicPr>
            <a:picLocks noChangeAspect="1"/>
          </p:cNvPicPr>
          <p:nvPr/>
        </p:nvPicPr>
        <p:blipFill>
          <a:blip r:embed="rId5"/>
          <a:stretch>
            <a:fillRect/>
          </a:stretch>
        </p:blipFill>
        <p:spPr>
          <a:xfrm>
            <a:off x="9863529" y="2859075"/>
            <a:ext cx="910123" cy="1365184"/>
          </a:xfrm>
          <a:prstGeom prst="rect">
            <a:avLst/>
          </a:prstGeom>
        </p:spPr>
      </p:pic>
    </p:spTree>
    <p:extLst>
      <p:ext uri="{BB962C8B-B14F-4D97-AF65-F5344CB8AC3E}">
        <p14:creationId xmlns:p14="http://schemas.microsoft.com/office/powerpoint/2010/main" val="636012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00D535C-5C22-4237-371C-7A178C4EFF5C}"/>
              </a:ext>
            </a:extLst>
          </p:cNvPr>
          <p:cNvSpPr txBox="1"/>
          <p:nvPr/>
        </p:nvSpPr>
        <p:spPr>
          <a:xfrm>
            <a:off x="1463039" y="731520"/>
            <a:ext cx="9608234" cy="1015663"/>
          </a:xfrm>
          <a:prstGeom prst="rect">
            <a:avLst/>
          </a:prstGeom>
          <a:noFill/>
        </p:spPr>
        <p:txBody>
          <a:bodyPr wrap="square" rtlCol="0">
            <a:spAutoFit/>
          </a:bodyPr>
          <a:lstStyle/>
          <a:p>
            <a:r>
              <a:rPr lang="en-GB" sz="6000" b="1" dirty="0">
                <a:solidFill>
                  <a:srgbClr val="C00000"/>
                </a:solidFill>
                <a:latin typeface="Arial Rounded MT Bold" panose="020F0704030504030204" pitchFamily="34" charset="0"/>
              </a:rPr>
              <a:t>WE ARE THE </a:t>
            </a:r>
          </a:p>
        </p:txBody>
      </p:sp>
      <p:sp>
        <p:nvSpPr>
          <p:cNvPr id="5" name="TextBox 4">
            <a:extLst>
              <a:ext uri="{FF2B5EF4-FFF2-40B4-BE49-F238E27FC236}">
                <a16:creationId xmlns:a16="http://schemas.microsoft.com/office/drawing/2014/main" id="{1705AF63-B5FD-8222-3DE7-440F72604A64}"/>
              </a:ext>
            </a:extLst>
          </p:cNvPr>
          <p:cNvSpPr txBox="1"/>
          <p:nvPr/>
        </p:nvSpPr>
        <p:spPr>
          <a:xfrm>
            <a:off x="464234" y="2532184"/>
            <a:ext cx="6302326" cy="2677656"/>
          </a:xfrm>
          <a:prstGeom prst="rect">
            <a:avLst/>
          </a:prstGeom>
          <a:noFill/>
        </p:spPr>
        <p:txBody>
          <a:bodyPr wrap="square" rtlCol="0">
            <a:spAutoFit/>
          </a:bodyPr>
          <a:lstStyle/>
          <a:p>
            <a:r>
              <a:rPr lang="en-GB" sz="2800" b="1" dirty="0">
                <a:solidFill>
                  <a:srgbClr val="C00000"/>
                </a:solidFill>
              </a:rPr>
              <a:t>OUR JOB IS TO…</a:t>
            </a:r>
          </a:p>
          <a:p>
            <a:pPr marL="285750" indent="-285750">
              <a:buFont typeface="Arial" panose="020B0604020202020204" pitchFamily="34" charset="0"/>
              <a:buChar char="•"/>
            </a:pPr>
            <a:r>
              <a:rPr lang="en-GB" sz="2800" dirty="0">
                <a:solidFill>
                  <a:srgbClr val="00B050"/>
                </a:solidFill>
              </a:rPr>
              <a:t>Keep you safe online</a:t>
            </a:r>
          </a:p>
          <a:p>
            <a:pPr marL="285750" indent="-285750">
              <a:buFont typeface="Arial" panose="020B0604020202020204" pitchFamily="34" charset="0"/>
              <a:buChar char="•"/>
            </a:pPr>
            <a:r>
              <a:rPr lang="en-GB" sz="2800" dirty="0">
                <a:solidFill>
                  <a:srgbClr val="7030A0"/>
                </a:solidFill>
              </a:rPr>
              <a:t>Keep you healthy online</a:t>
            </a:r>
          </a:p>
          <a:p>
            <a:pPr marL="285750" indent="-285750">
              <a:buFont typeface="Arial" panose="020B0604020202020204" pitchFamily="34" charset="0"/>
              <a:buChar char="•"/>
            </a:pPr>
            <a:r>
              <a:rPr lang="en-GB" sz="2800" dirty="0">
                <a:solidFill>
                  <a:srgbClr val="002060"/>
                </a:solidFill>
              </a:rPr>
              <a:t>Make sure that you understand all the ways to keep yourself and others happy online</a:t>
            </a:r>
          </a:p>
        </p:txBody>
      </p:sp>
      <p:pic>
        <p:nvPicPr>
          <p:cNvPr id="2" name="Picture 1">
            <a:extLst>
              <a:ext uri="{FF2B5EF4-FFF2-40B4-BE49-F238E27FC236}">
                <a16:creationId xmlns:a16="http://schemas.microsoft.com/office/drawing/2014/main" id="{67BAB973-D9B7-EAC1-169D-1BA2104AEEA1}"/>
              </a:ext>
            </a:extLst>
          </p:cNvPr>
          <p:cNvPicPr>
            <a:picLocks noChangeAspect="1"/>
          </p:cNvPicPr>
          <p:nvPr/>
        </p:nvPicPr>
        <p:blipFill>
          <a:blip r:embed="rId2"/>
          <a:stretch>
            <a:fillRect/>
          </a:stretch>
        </p:blipFill>
        <p:spPr>
          <a:xfrm>
            <a:off x="6654018" y="616189"/>
            <a:ext cx="3656387" cy="1015663"/>
          </a:xfrm>
          <a:prstGeom prst="rect">
            <a:avLst/>
          </a:prstGeom>
        </p:spPr>
      </p:pic>
      <p:pic>
        <p:nvPicPr>
          <p:cNvPr id="3" name="Picture 2">
            <a:extLst>
              <a:ext uri="{FF2B5EF4-FFF2-40B4-BE49-F238E27FC236}">
                <a16:creationId xmlns:a16="http://schemas.microsoft.com/office/drawing/2014/main" id="{BA198E9C-A59A-B654-D3E2-CD8E73AFB5DB}"/>
              </a:ext>
            </a:extLst>
          </p:cNvPr>
          <p:cNvPicPr>
            <a:picLocks noChangeAspect="1"/>
          </p:cNvPicPr>
          <p:nvPr/>
        </p:nvPicPr>
        <p:blipFill>
          <a:blip r:embed="rId3"/>
          <a:stretch>
            <a:fillRect/>
          </a:stretch>
        </p:blipFill>
        <p:spPr>
          <a:xfrm>
            <a:off x="10734675" y="5524500"/>
            <a:ext cx="1457325" cy="1333500"/>
          </a:xfrm>
          <a:prstGeom prst="rect">
            <a:avLst/>
          </a:prstGeom>
        </p:spPr>
      </p:pic>
      <p:pic>
        <p:nvPicPr>
          <p:cNvPr id="8" name="Picture 7"/>
          <p:cNvPicPr>
            <a:picLocks noChangeAspect="1"/>
          </p:cNvPicPr>
          <p:nvPr/>
        </p:nvPicPr>
        <p:blipFill>
          <a:blip r:embed="rId4"/>
          <a:stretch>
            <a:fillRect/>
          </a:stretch>
        </p:blipFill>
        <p:spPr>
          <a:xfrm>
            <a:off x="7576930" y="2051681"/>
            <a:ext cx="3158159" cy="3158159"/>
          </a:xfrm>
          <a:prstGeom prst="rect">
            <a:avLst/>
          </a:prstGeom>
        </p:spPr>
      </p:pic>
    </p:spTree>
    <p:extLst>
      <p:ext uri="{BB962C8B-B14F-4D97-AF65-F5344CB8AC3E}">
        <p14:creationId xmlns:p14="http://schemas.microsoft.com/office/powerpoint/2010/main" val="25151768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750"/>
                                        <p:tgtEl>
                                          <p:spTgt spid="4"/>
                                        </p:tgtEl>
                                      </p:cBhvr>
                                    </p:animEffect>
                                  </p:childTnLst>
                                </p:cTn>
                              </p:par>
                            </p:childTnLst>
                          </p:cTn>
                        </p:par>
                        <p:par>
                          <p:cTn id="8" fill="hold">
                            <p:stCondLst>
                              <p:cond delay="750"/>
                            </p:stCondLst>
                            <p:childTnLst>
                              <p:par>
                                <p:cTn id="9" presetID="10"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750"/>
                                        <p:tgtEl>
                                          <p:spTgt spid="2"/>
                                        </p:tgtEl>
                                      </p:cBhvr>
                                    </p:animEffect>
                                  </p:childTnLst>
                                </p:cTn>
                              </p:par>
                            </p:childTnLst>
                          </p:cTn>
                        </p:par>
                        <p:par>
                          <p:cTn id="12" fill="hold">
                            <p:stCondLst>
                              <p:cond delay="1500"/>
                            </p:stCondLst>
                            <p:childTnLst>
                              <p:par>
                                <p:cTn id="13" presetID="10" presetClass="entr" presetSubtype="0" fill="hold"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500"/>
                                        <p:tgtEl>
                                          <p:spTgt spid="5">
                                            <p:txEl>
                                              <p:pRg st="0" end="0"/>
                                            </p:txEl>
                                          </p:spTgt>
                                        </p:tgtEl>
                                      </p:cBhvr>
                                    </p:animEffect>
                                  </p:childTnLst>
                                </p:cTn>
                              </p:par>
                            </p:childTnLst>
                          </p:cTn>
                        </p:par>
                        <p:par>
                          <p:cTn id="16" fill="hold">
                            <p:stCondLst>
                              <p:cond delay="2000"/>
                            </p:stCondLst>
                            <p:childTnLst>
                              <p:par>
                                <p:cTn id="17" presetID="10" presetClass="entr" presetSubtype="0" fill="hold" nodeType="after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fade">
                                      <p:cBhvr>
                                        <p:cTn id="19" dur="500"/>
                                        <p:tgtEl>
                                          <p:spTgt spid="5">
                                            <p:txEl>
                                              <p:pRg st="1" end="1"/>
                                            </p:txEl>
                                          </p:spTgt>
                                        </p:tgtEl>
                                      </p:cBhvr>
                                    </p:animEffect>
                                  </p:childTnLst>
                                </p:cTn>
                              </p:par>
                            </p:childTnLst>
                          </p:cTn>
                        </p:par>
                        <p:par>
                          <p:cTn id="20" fill="hold">
                            <p:stCondLst>
                              <p:cond delay="2500"/>
                            </p:stCondLst>
                            <p:childTnLst>
                              <p:par>
                                <p:cTn id="21" presetID="10" presetClass="entr" presetSubtype="0" fill="hold" nodeType="after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fade">
                                      <p:cBhvr>
                                        <p:cTn id="23" dur="500"/>
                                        <p:tgtEl>
                                          <p:spTgt spid="5">
                                            <p:txEl>
                                              <p:pRg st="2" end="2"/>
                                            </p:txEl>
                                          </p:spTgt>
                                        </p:tgtEl>
                                      </p:cBhvr>
                                    </p:animEffect>
                                  </p:childTnLst>
                                </p:cTn>
                              </p:par>
                            </p:childTnLst>
                          </p:cTn>
                        </p:par>
                        <p:par>
                          <p:cTn id="24" fill="hold">
                            <p:stCondLst>
                              <p:cond delay="3000"/>
                            </p:stCondLst>
                            <p:childTnLst>
                              <p:par>
                                <p:cTn id="25" presetID="10" presetClass="entr" presetSubtype="0" fill="hold" nodeType="after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par>
                                <p:cTn id="28" presetID="10" presetClass="entr" presetSubtype="0" fill="hold" nodeType="withEffect">
                                  <p:stCondLst>
                                    <p:cond delay="500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A163303-A0F5-4C2F-394A-5E0359D368E7}"/>
              </a:ext>
            </a:extLst>
          </p:cNvPr>
          <p:cNvSpPr txBox="1"/>
          <p:nvPr/>
        </p:nvSpPr>
        <p:spPr>
          <a:xfrm>
            <a:off x="1052945" y="457200"/>
            <a:ext cx="6414655" cy="1446550"/>
          </a:xfrm>
          <a:prstGeom prst="rect">
            <a:avLst/>
          </a:prstGeom>
          <a:noFill/>
        </p:spPr>
        <p:txBody>
          <a:bodyPr wrap="square" rtlCol="0">
            <a:spAutoFit/>
          </a:bodyPr>
          <a:lstStyle/>
          <a:p>
            <a:r>
              <a:rPr lang="en-GB" sz="4400" b="1" dirty="0">
                <a:solidFill>
                  <a:srgbClr val="C00000"/>
                </a:solidFill>
                <a:latin typeface="Arial Rounded MT Bold" panose="020F0704030504030204" pitchFamily="34" charset="0"/>
              </a:rPr>
              <a:t>THIS PRESENTATION IS ABOUT…</a:t>
            </a:r>
          </a:p>
        </p:txBody>
      </p:sp>
      <p:sp>
        <p:nvSpPr>
          <p:cNvPr id="3" name="TextBox 2">
            <a:extLst>
              <a:ext uri="{FF2B5EF4-FFF2-40B4-BE49-F238E27FC236}">
                <a16:creationId xmlns:a16="http://schemas.microsoft.com/office/drawing/2014/main" id="{9FA2276C-EB19-C808-2C2B-8FF91DF2DA2F}"/>
              </a:ext>
            </a:extLst>
          </p:cNvPr>
          <p:cNvSpPr txBox="1"/>
          <p:nvPr/>
        </p:nvSpPr>
        <p:spPr>
          <a:xfrm>
            <a:off x="1496291" y="2923309"/>
            <a:ext cx="8146473" cy="769441"/>
          </a:xfrm>
          <a:prstGeom prst="rect">
            <a:avLst/>
          </a:prstGeom>
          <a:noFill/>
        </p:spPr>
        <p:txBody>
          <a:bodyPr wrap="square" rtlCol="0">
            <a:spAutoFit/>
          </a:bodyPr>
          <a:lstStyle/>
          <a:p>
            <a:r>
              <a:rPr lang="en-GB" sz="4400" dirty="0">
                <a:solidFill>
                  <a:srgbClr val="C00000"/>
                </a:solidFill>
              </a:rPr>
              <a:t>Screen Time And Sleep!</a:t>
            </a:r>
          </a:p>
        </p:txBody>
      </p:sp>
      <p:sp>
        <p:nvSpPr>
          <p:cNvPr id="4" name="TextBox 3">
            <a:extLst>
              <a:ext uri="{FF2B5EF4-FFF2-40B4-BE49-F238E27FC236}">
                <a16:creationId xmlns:a16="http://schemas.microsoft.com/office/drawing/2014/main" id="{5201A04C-9B85-912E-71EF-C62BE908859B}"/>
              </a:ext>
            </a:extLst>
          </p:cNvPr>
          <p:cNvSpPr txBox="1"/>
          <p:nvPr/>
        </p:nvSpPr>
        <p:spPr>
          <a:xfrm>
            <a:off x="2189017" y="3692750"/>
            <a:ext cx="6414655" cy="2308324"/>
          </a:xfrm>
          <a:prstGeom prst="rect">
            <a:avLst/>
          </a:prstGeom>
          <a:noFill/>
        </p:spPr>
        <p:txBody>
          <a:bodyPr wrap="square" rtlCol="0">
            <a:spAutoFit/>
          </a:bodyPr>
          <a:lstStyle/>
          <a:p>
            <a:r>
              <a:rPr lang="en-GB" sz="2400" b="1" dirty="0">
                <a:solidFill>
                  <a:srgbClr val="C00000"/>
                </a:solidFill>
              </a:rPr>
              <a:t>In this presentation we will…</a:t>
            </a:r>
          </a:p>
          <a:p>
            <a:pPr marL="342900" indent="-342900">
              <a:buFont typeface="Arial" panose="020B0604020202020204" pitchFamily="34" charset="0"/>
              <a:buChar char="•"/>
            </a:pPr>
            <a:r>
              <a:rPr lang="en-GB" sz="2400" b="1" dirty="0">
                <a:solidFill>
                  <a:srgbClr val="00B050"/>
                </a:solidFill>
              </a:rPr>
              <a:t>Share interesting facts about the science of sleep</a:t>
            </a:r>
          </a:p>
          <a:p>
            <a:pPr marL="342900" indent="-342900">
              <a:buFont typeface="Arial" panose="020B0604020202020204" pitchFamily="34" charset="0"/>
              <a:buChar char="•"/>
            </a:pPr>
            <a:r>
              <a:rPr lang="en-GB" sz="2400" b="1" dirty="0">
                <a:solidFill>
                  <a:srgbClr val="002060"/>
                </a:solidFill>
              </a:rPr>
              <a:t>Introduce tips on how to get better sleep</a:t>
            </a:r>
          </a:p>
          <a:p>
            <a:pPr marL="342900" indent="-342900">
              <a:buFont typeface="Arial" panose="020B0604020202020204" pitchFamily="34" charset="0"/>
              <a:buChar char="•"/>
            </a:pPr>
            <a:r>
              <a:rPr lang="en-GB" sz="2400" b="1" dirty="0">
                <a:solidFill>
                  <a:srgbClr val="7030A0"/>
                </a:solidFill>
              </a:rPr>
              <a:t>Share activities to do other than using devices</a:t>
            </a:r>
          </a:p>
          <a:p>
            <a:pPr marL="342900" indent="-342900">
              <a:buFont typeface="Arial" panose="020B0604020202020204" pitchFamily="34" charset="0"/>
              <a:buChar char="•"/>
            </a:pPr>
            <a:r>
              <a:rPr lang="en-GB" sz="2400" b="1" dirty="0">
                <a:solidFill>
                  <a:srgbClr val="FF0000"/>
                </a:solidFill>
              </a:rPr>
              <a:t>Introduce your secret new challenge…</a:t>
            </a:r>
          </a:p>
        </p:txBody>
      </p:sp>
      <p:pic>
        <p:nvPicPr>
          <p:cNvPr id="5" name="Picture 4"/>
          <p:cNvPicPr>
            <a:picLocks noChangeAspect="1"/>
          </p:cNvPicPr>
          <p:nvPr/>
        </p:nvPicPr>
        <p:blipFill>
          <a:blip r:embed="rId2"/>
          <a:stretch>
            <a:fillRect/>
          </a:stretch>
        </p:blipFill>
        <p:spPr>
          <a:xfrm>
            <a:off x="10734930" y="5522860"/>
            <a:ext cx="1457070" cy="1335140"/>
          </a:xfrm>
          <a:prstGeom prst="rect">
            <a:avLst/>
          </a:prstGeom>
        </p:spPr>
      </p:pic>
      <p:pic>
        <p:nvPicPr>
          <p:cNvPr id="6" name="Picture 5">
            <a:extLst>
              <a:ext uri="{FF2B5EF4-FFF2-40B4-BE49-F238E27FC236}">
                <a16:creationId xmlns:a16="http://schemas.microsoft.com/office/drawing/2014/main" id="{BB17448C-29F1-CC71-127E-8A37F61D061F}"/>
              </a:ext>
            </a:extLst>
          </p:cNvPr>
          <p:cNvPicPr>
            <a:picLocks noChangeAspect="1"/>
          </p:cNvPicPr>
          <p:nvPr/>
        </p:nvPicPr>
        <p:blipFill>
          <a:blip r:embed="rId3"/>
          <a:stretch>
            <a:fillRect/>
          </a:stretch>
        </p:blipFill>
        <p:spPr>
          <a:xfrm>
            <a:off x="8099714" y="1694584"/>
            <a:ext cx="2635216" cy="2098413"/>
          </a:xfrm>
          <a:prstGeom prst="rect">
            <a:avLst/>
          </a:prstGeom>
        </p:spPr>
      </p:pic>
    </p:spTree>
    <p:extLst>
      <p:ext uri="{BB962C8B-B14F-4D97-AF65-F5344CB8AC3E}">
        <p14:creationId xmlns:p14="http://schemas.microsoft.com/office/powerpoint/2010/main" val="988910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1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6" presetClass="entr" presetSubtype="21" fill="hold" nodeType="withEffect">
                                  <p:stCondLst>
                                    <p:cond delay="100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inVertical)">
                                      <p:cBhvr>
                                        <p:cTn id="10" dur="750"/>
                                        <p:tgtEl>
                                          <p:spTgt spid="3">
                                            <p:txEl>
                                              <p:pRg st="0" end="0"/>
                                            </p:txEl>
                                          </p:spTgt>
                                        </p:tgtEl>
                                      </p:cBhvr>
                                    </p:animEffect>
                                  </p:childTnLst>
                                </p:cTn>
                              </p:par>
                            </p:childTnLst>
                          </p:cTn>
                        </p:par>
                        <p:par>
                          <p:cTn id="11" fill="hold">
                            <p:stCondLst>
                              <p:cond delay="1750"/>
                            </p:stCondLst>
                            <p:childTnLst>
                              <p:par>
                                <p:cTn id="12" presetID="16" presetClass="entr" presetSubtype="21" fill="hold" nodeType="afterEffect">
                                  <p:stCondLst>
                                    <p:cond delay="100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barn(inVertical)">
                                      <p:cBhvr>
                                        <p:cTn id="14" dur="500"/>
                                        <p:tgtEl>
                                          <p:spTgt spid="4">
                                            <p:txEl>
                                              <p:pRg st="0" end="0"/>
                                            </p:txEl>
                                          </p:spTgt>
                                        </p:tgtEl>
                                      </p:cBhvr>
                                    </p:animEffect>
                                  </p:childTnLst>
                                </p:cTn>
                              </p:par>
                            </p:childTnLst>
                          </p:cTn>
                        </p:par>
                        <p:par>
                          <p:cTn id="15" fill="hold">
                            <p:stCondLst>
                              <p:cond delay="3250"/>
                            </p:stCondLst>
                            <p:childTnLst>
                              <p:par>
                                <p:cTn id="16" presetID="16" presetClass="entr" presetSubtype="21" fill="hold" nodeType="afterEffect">
                                  <p:stCondLst>
                                    <p:cond delay="100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barn(inVertical)">
                                      <p:cBhvr>
                                        <p:cTn id="18" dur="500"/>
                                        <p:tgtEl>
                                          <p:spTgt spid="4">
                                            <p:txEl>
                                              <p:pRg st="1" end="1"/>
                                            </p:txEl>
                                          </p:spTgt>
                                        </p:tgtEl>
                                      </p:cBhvr>
                                    </p:animEffect>
                                  </p:childTnLst>
                                </p:cTn>
                              </p:par>
                            </p:childTnLst>
                          </p:cTn>
                        </p:par>
                        <p:par>
                          <p:cTn id="19" fill="hold">
                            <p:stCondLst>
                              <p:cond delay="4750"/>
                            </p:stCondLst>
                            <p:childTnLst>
                              <p:par>
                                <p:cTn id="20" presetID="16" presetClass="entr" presetSubtype="21" fill="hold" nodeType="afterEffect">
                                  <p:stCondLst>
                                    <p:cond delay="100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arn(inVertical)">
                                      <p:cBhvr>
                                        <p:cTn id="22" dur="500"/>
                                        <p:tgtEl>
                                          <p:spTgt spid="4">
                                            <p:txEl>
                                              <p:pRg st="2" end="2"/>
                                            </p:txEl>
                                          </p:spTgt>
                                        </p:tgtEl>
                                      </p:cBhvr>
                                    </p:animEffect>
                                  </p:childTnLst>
                                </p:cTn>
                              </p:par>
                            </p:childTnLst>
                          </p:cTn>
                        </p:par>
                        <p:par>
                          <p:cTn id="23" fill="hold">
                            <p:stCondLst>
                              <p:cond delay="6250"/>
                            </p:stCondLst>
                            <p:childTnLst>
                              <p:par>
                                <p:cTn id="24" presetID="16" presetClass="entr" presetSubtype="21" fill="hold" nodeType="afterEffect">
                                  <p:stCondLst>
                                    <p:cond delay="100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barn(inVertical)">
                                      <p:cBhvr>
                                        <p:cTn id="26" dur="500"/>
                                        <p:tgtEl>
                                          <p:spTgt spid="4">
                                            <p:txEl>
                                              <p:pRg st="3" end="3"/>
                                            </p:txEl>
                                          </p:spTgt>
                                        </p:tgtEl>
                                      </p:cBhvr>
                                    </p:animEffect>
                                  </p:childTnLst>
                                </p:cTn>
                              </p:par>
                            </p:childTnLst>
                          </p:cTn>
                        </p:par>
                        <p:par>
                          <p:cTn id="27" fill="hold">
                            <p:stCondLst>
                              <p:cond delay="7750"/>
                            </p:stCondLst>
                            <p:childTnLst>
                              <p:par>
                                <p:cTn id="28" presetID="16" presetClass="entr" presetSubtype="21" fill="hold" nodeType="afterEffect">
                                  <p:stCondLst>
                                    <p:cond delay="1000"/>
                                  </p:stCondLst>
                                  <p:childTnLst>
                                    <p:set>
                                      <p:cBhvr>
                                        <p:cTn id="29" dur="1" fill="hold">
                                          <p:stCondLst>
                                            <p:cond delay="0"/>
                                          </p:stCondLst>
                                        </p:cTn>
                                        <p:tgtEl>
                                          <p:spTgt spid="4">
                                            <p:txEl>
                                              <p:pRg st="4" end="4"/>
                                            </p:txEl>
                                          </p:spTgt>
                                        </p:tgtEl>
                                        <p:attrNameLst>
                                          <p:attrName>style.visibility</p:attrName>
                                        </p:attrNameLst>
                                      </p:cBhvr>
                                      <p:to>
                                        <p:strVal val="visible"/>
                                      </p:to>
                                    </p:set>
                                    <p:animEffect transition="in" filter="barn(inVertical)">
                                      <p:cBhvr>
                                        <p:cTn id="30" dur="500"/>
                                        <p:tgtEl>
                                          <p:spTgt spid="4">
                                            <p:txEl>
                                              <p:pRg st="4" end="4"/>
                                            </p:txEl>
                                          </p:spTgt>
                                        </p:tgtEl>
                                      </p:cBhvr>
                                    </p:animEffect>
                                  </p:childTnLst>
                                </p:cTn>
                              </p:par>
                              <p:par>
                                <p:cTn id="31" presetID="10" presetClass="entr" presetSubtype="0" fill="hold" nodeType="withEffect">
                                  <p:stCondLst>
                                    <p:cond delay="100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EA0FCA-5098-82B5-A83C-D33F6B028477}"/>
              </a:ext>
            </a:extLst>
          </p:cNvPr>
          <p:cNvSpPr txBox="1"/>
          <p:nvPr/>
        </p:nvSpPr>
        <p:spPr>
          <a:xfrm>
            <a:off x="295835" y="147917"/>
            <a:ext cx="5204012" cy="1384995"/>
          </a:xfrm>
          <a:prstGeom prst="rect">
            <a:avLst/>
          </a:prstGeom>
          <a:noFill/>
        </p:spPr>
        <p:txBody>
          <a:bodyPr wrap="square" rtlCol="0">
            <a:spAutoFit/>
          </a:bodyPr>
          <a:lstStyle/>
          <a:p>
            <a:r>
              <a:rPr lang="en-GB" sz="4400" b="1" dirty="0">
                <a:solidFill>
                  <a:srgbClr val="C00000"/>
                </a:solidFill>
                <a:latin typeface="Arial Rounded MT Bold" panose="020F0704030504030204" pitchFamily="34" charset="0"/>
              </a:rPr>
              <a:t>THE</a:t>
            </a:r>
            <a:r>
              <a:rPr lang="en-GB" sz="4000" b="1" dirty="0">
                <a:solidFill>
                  <a:srgbClr val="C00000"/>
                </a:solidFill>
                <a:latin typeface="Arial Rounded MT Bold" panose="020F0704030504030204" pitchFamily="34" charset="0"/>
              </a:rPr>
              <a:t> </a:t>
            </a:r>
            <a:r>
              <a:rPr lang="en-GB" sz="4400" b="1" dirty="0">
                <a:solidFill>
                  <a:srgbClr val="C00000"/>
                </a:solidFill>
                <a:latin typeface="Arial Rounded MT Bold" panose="020F0704030504030204" pitchFamily="34" charset="0"/>
              </a:rPr>
              <a:t>SCIENCE</a:t>
            </a:r>
            <a:r>
              <a:rPr lang="en-GB" sz="4000" b="1" dirty="0">
                <a:solidFill>
                  <a:srgbClr val="C00000"/>
                </a:solidFill>
                <a:latin typeface="Arial Rounded MT Bold" panose="020F0704030504030204" pitchFamily="34" charset="0"/>
              </a:rPr>
              <a:t> OF SLEEP</a:t>
            </a:r>
          </a:p>
        </p:txBody>
      </p:sp>
      <p:sp>
        <p:nvSpPr>
          <p:cNvPr id="5" name="TextBox 4">
            <a:extLst>
              <a:ext uri="{FF2B5EF4-FFF2-40B4-BE49-F238E27FC236}">
                <a16:creationId xmlns:a16="http://schemas.microsoft.com/office/drawing/2014/main" id="{0E8CB797-C34A-5D18-5152-1374F96BC69E}"/>
              </a:ext>
            </a:extLst>
          </p:cNvPr>
          <p:cNvSpPr txBox="1"/>
          <p:nvPr/>
        </p:nvSpPr>
        <p:spPr>
          <a:xfrm>
            <a:off x="430305" y="2151529"/>
            <a:ext cx="4061012" cy="1938992"/>
          </a:xfrm>
          <a:prstGeom prst="rect">
            <a:avLst/>
          </a:prstGeom>
          <a:noFill/>
        </p:spPr>
        <p:txBody>
          <a:bodyPr wrap="square" rtlCol="0">
            <a:spAutoFit/>
          </a:bodyPr>
          <a:lstStyle/>
          <a:p>
            <a:r>
              <a:rPr lang="en-GB" sz="2400" dirty="0">
                <a:solidFill>
                  <a:srgbClr val="00B050"/>
                </a:solidFill>
              </a:rPr>
              <a:t>Sleep is like a journey of dreams and imagination. It takes several stages and each one is completely unique. These are the four stages:</a:t>
            </a:r>
          </a:p>
        </p:txBody>
      </p:sp>
      <p:sp>
        <p:nvSpPr>
          <p:cNvPr id="6" name="Rectangle: Rounded Corners 5">
            <a:extLst>
              <a:ext uri="{FF2B5EF4-FFF2-40B4-BE49-F238E27FC236}">
                <a16:creationId xmlns:a16="http://schemas.microsoft.com/office/drawing/2014/main" id="{BADD6D61-F2FF-C39A-680A-AA4F3A6730BA}"/>
              </a:ext>
            </a:extLst>
          </p:cNvPr>
          <p:cNvSpPr/>
          <p:nvPr/>
        </p:nvSpPr>
        <p:spPr>
          <a:xfrm>
            <a:off x="295835" y="2151529"/>
            <a:ext cx="3926541" cy="1938992"/>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Top Corners Rounded 8">
            <a:extLst>
              <a:ext uri="{FF2B5EF4-FFF2-40B4-BE49-F238E27FC236}">
                <a16:creationId xmlns:a16="http://schemas.microsoft.com/office/drawing/2014/main" id="{15C66B6F-98D5-DB08-F71C-E6E34340868C}"/>
              </a:ext>
            </a:extLst>
          </p:cNvPr>
          <p:cNvSpPr/>
          <p:nvPr/>
        </p:nvSpPr>
        <p:spPr>
          <a:xfrm>
            <a:off x="5405717" y="363070"/>
            <a:ext cx="6490447" cy="1169841"/>
          </a:xfrm>
          <a:prstGeom prst="round2SameRect">
            <a:avLst/>
          </a:prstGeom>
          <a:solidFill>
            <a:srgbClr val="FF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dirty="0"/>
              <a:t>Stage One – Falling Asleep:</a:t>
            </a:r>
          </a:p>
          <a:p>
            <a:pPr algn="ctr"/>
            <a:r>
              <a:rPr lang="en-GB" sz="1600" dirty="0"/>
              <a:t>This is the start of your adventure to dreaming. You’re just starting to drift asleep and your eyelids are closing. You can easily be woken up if alerted.</a:t>
            </a:r>
          </a:p>
          <a:p>
            <a:pPr algn="ctr"/>
            <a:endParaRPr lang="en-GB" dirty="0"/>
          </a:p>
        </p:txBody>
      </p:sp>
      <p:sp>
        <p:nvSpPr>
          <p:cNvPr id="10" name="Rectangle 9">
            <a:extLst>
              <a:ext uri="{FF2B5EF4-FFF2-40B4-BE49-F238E27FC236}">
                <a16:creationId xmlns:a16="http://schemas.microsoft.com/office/drawing/2014/main" id="{E8F3BAA6-FD7D-A26B-E316-2D66AAC91BB6}"/>
              </a:ext>
            </a:extLst>
          </p:cNvPr>
          <p:cNvSpPr/>
          <p:nvPr/>
        </p:nvSpPr>
        <p:spPr>
          <a:xfrm>
            <a:off x="5405717" y="1532911"/>
            <a:ext cx="6490447" cy="1169841"/>
          </a:xfrm>
          <a:prstGeom prst="rect">
            <a:avLst/>
          </a:prstGeom>
          <a:solidFill>
            <a:srgbClr val="00B05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bg1"/>
                </a:solidFill>
              </a:rPr>
              <a:t>Stage Two – Light sleep:</a:t>
            </a:r>
          </a:p>
          <a:p>
            <a:pPr algn="ctr"/>
            <a:r>
              <a:rPr lang="en-GB" sz="1600" dirty="0">
                <a:solidFill>
                  <a:schemeClr val="bg1"/>
                </a:solidFill>
              </a:rPr>
              <a:t>This is when you’re starting to get into deeper sleep, deeper into your adventure. You will still not be dreaming yet . Your body is starting to relax, your heart rate is starting to slow. You can still be woken up easily.</a:t>
            </a:r>
          </a:p>
        </p:txBody>
      </p:sp>
      <p:sp>
        <p:nvSpPr>
          <p:cNvPr id="2" name="Rectangle 1"/>
          <p:cNvSpPr/>
          <p:nvPr/>
        </p:nvSpPr>
        <p:spPr>
          <a:xfrm>
            <a:off x="5405717" y="2702752"/>
            <a:ext cx="6490447" cy="123314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Stage Three – Deep sleep</a:t>
            </a:r>
          </a:p>
          <a:p>
            <a:pPr algn="ctr"/>
            <a:r>
              <a:rPr lang="en-GB" dirty="0"/>
              <a:t>This is when you’re about half way through your adventure of sleep, the body starts to develop, such as healing wounds and growing. If someone wakes you up at this stage you can feel groggy.</a:t>
            </a:r>
          </a:p>
        </p:txBody>
      </p:sp>
      <p:sp>
        <p:nvSpPr>
          <p:cNvPr id="4" name="Rectangle 3"/>
          <p:cNvSpPr/>
          <p:nvPr/>
        </p:nvSpPr>
        <p:spPr>
          <a:xfrm>
            <a:off x="5405717" y="3935896"/>
            <a:ext cx="6490447" cy="1616765"/>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bg1"/>
                </a:solidFill>
              </a:rPr>
              <a:t>Stage four-REM Sleep (Rapid Eye Movement)</a:t>
            </a:r>
          </a:p>
          <a:p>
            <a:pPr algn="ctr"/>
            <a:r>
              <a:rPr lang="en-GB" sz="1600" dirty="0">
                <a:solidFill>
                  <a:schemeClr val="bg1"/>
                </a:solidFill>
              </a:rPr>
              <a:t>REM sleep is where the most exciting part of your adventure happens. Your eyes move around quickly behind your closed eyelids, and this is when you have the most vivid and memorable dreams. It is also the stage where brain does a lot of learning and sorting through all the things you’ve experienced during the day.</a:t>
            </a:r>
          </a:p>
          <a:p>
            <a:pPr algn="ctr"/>
            <a:endParaRPr lang="en-GB" sz="1600" dirty="0">
              <a:solidFill>
                <a:schemeClr val="bg1"/>
              </a:solidFill>
            </a:endParaRPr>
          </a:p>
        </p:txBody>
      </p:sp>
      <p:sp>
        <p:nvSpPr>
          <p:cNvPr id="8" name="Round Same Side Corner Rectangle 7"/>
          <p:cNvSpPr/>
          <p:nvPr/>
        </p:nvSpPr>
        <p:spPr>
          <a:xfrm flipV="1">
            <a:off x="5405716" y="5552661"/>
            <a:ext cx="6490448" cy="1060173"/>
          </a:xfrm>
          <a:prstGeom prst="round2SameRect">
            <a:avLst/>
          </a:prstGeom>
          <a:solidFill>
            <a:srgbClr val="7030A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Box 10"/>
          <p:cNvSpPr txBox="1"/>
          <p:nvPr/>
        </p:nvSpPr>
        <p:spPr>
          <a:xfrm>
            <a:off x="5499847" y="5685183"/>
            <a:ext cx="6294588" cy="1107996"/>
          </a:xfrm>
          <a:prstGeom prst="rect">
            <a:avLst/>
          </a:prstGeom>
          <a:noFill/>
        </p:spPr>
        <p:txBody>
          <a:bodyPr wrap="square" rtlCol="0">
            <a:spAutoFit/>
          </a:bodyPr>
          <a:lstStyle/>
          <a:p>
            <a:pPr algn="ctr"/>
            <a:r>
              <a:rPr lang="en-GB" sz="1600" dirty="0">
                <a:solidFill>
                  <a:schemeClr val="bg1"/>
                </a:solidFill>
              </a:rPr>
              <a:t>Remember!</a:t>
            </a:r>
          </a:p>
          <a:p>
            <a:pPr algn="ctr"/>
            <a:r>
              <a:rPr lang="en-GB" sz="1600" dirty="0">
                <a:solidFill>
                  <a:schemeClr val="bg1"/>
                </a:solidFill>
              </a:rPr>
              <a:t>That sleep is important, so make sure you get enough sleep every night to have the best adventures in your dreams and be your best in the day.</a:t>
            </a:r>
          </a:p>
          <a:p>
            <a:endParaRPr lang="en-GB" dirty="0">
              <a:solidFill>
                <a:schemeClr val="bg1"/>
              </a:solidFill>
            </a:endParaRPr>
          </a:p>
        </p:txBody>
      </p:sp>
      <p:pic>
        <p:nvPicPr>
          <p:cNvPr id="7" name="Picture 6"/>
          <p:cNvPicPr>
            <a:picLocks noChangeAspect="1"/>
          </p:cNvPicPr>
          <p:nvPr/>
        </p:nvPicPr>
        <p:blipFill>
          <a:blip r:embed="rId2"/>
          <a:stretch>
            <a:fillRect/>
          </a:stretch>
        </p:blipFill>
        <p:spPr>
          <a:xfrm>
            <a:off x="0" y="5406886"/>
            <a:ext cx="1541808" cy="1451113"/>
          </a:xfrm>
          <a:prstGeom prst="rect">
            <a:avLst/>
          </a:prstGeom>
        </p:spPr>
      </p:pic>
    </p:spTree>
    <p:extLst>
      <p:ext uri="{BB962C8B-B14F-4D97-AF65-F5344CB8AC3E}">
        <p14:creationId xmlns:p14="http://schemas.microsoft.com/office/powerpoint/2010/main" val="30495421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3826" y="397565"/>
            <a:ext cx="5486400" cy="769441"/>
          </a:xfrm>
          <a:prstGeom prst="rect">
            <a:avLst/>
          </a:prstGeom>
          <a:noFill/>
        </p:spPr>
        <p:txBody>
          <a:bodyPr wrap="square" rtlCol="0">
            <a:spAutoFit/>
          </a:bodyPr>
          <a:lstStyle/>
          <a:p>
            <a:r>
              <a:rPr lang="en-GB" sz="4400" b="1" dirty="0">
                <a:solidFill>
                  <a:srgbClr val="C00000"/>
                </a:solidFill>
                <a:latin typeface="Arial Rounded MT Bold" panose="020F0704030504030204" pitchFamily="34" charset="0"/>
              </a:rPr>
              <a:t>SLEEP FACTS</a:t>
            </a:r>
          </a:p>
        </p:txBody>
      </p:sp>
      <p:sp>
        <p:nvSpPr>
          <p:cNvPr id="7" name="Rectangle 6"/>
          <p:cNvSpPr/>
          <p:nvPr/>
        </p:nvSpPr>
        <p:spPr>
          <a:xfrm>
            <a:off x="7341704" y="0"/>
            <a:ext cx="119270" cy="6858000"/>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lowchart: Terminator 7"/>
          <p:cNvSpPr/>
          <p:nvPr/>
        </p:nvSpPr>
        <p:spPr>
          <a:xfrm rot="21360170">
            <a:off x="7032085" y="113050"/>
            <a:ext cx="3008243" cy="1338469"/>
          </a:xfrm>
          <a:prstGeom prst="flowChartTerminator">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Some people sleep walk, this is when they get up in their sleep and move about without themselves knowing!</a:t>
            </a:r>
          </a:p>
        </p:txBody>
      </p:sp>
      <p:sp>
        <p:nvSpPr>
          <p:cNvPr id="9" name="Flowchart: Terminator 8"/>
          <p:cNvSpPr/>
          <p:nvPr/>
        </p:nvSpPr>
        <p:spPr>
          <a:xfrm rot="640649">
            <a:off x="4368970" y="1590594"/>
            <a:ext cx="3314689" cy="1594963"/>
          </a:xfrm>
          <a:prstGeom prst="flowChartTerminator">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Lucid dreaming is where you’re the boss of your dream. You know you’re dreaming, so you can make it as cool and exciting as possible. </a:t>
            </a:r>
          </a:p>
        </p:txBody>
      </p:sp>
      <p:sp>
        <p:nvSpPr>
          <p:cNvPr id="10" name="Flowchart: Terminator 9"/>
          <p:cNvSpPr/>
          <p:nvPr/>
        </p:nvSpPr>
        <p:spPr>
          <a:xfrm rot="21095799">
            <a:off x="7087225" y="3458833"/>
            <a:ext cx="3366052" cy="1590261"/>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Sleep-talking is when people talk or make sounds while they’re still asleep. It’s like having secret conversations while you’re dreaming!</a:t>
            </a:r>
          </a:p>
        </p:txBody>
      </p:sp>
      <p:pic>
        <p:nvPicPr>
          <p:cNvPr id="11" name="Picture 10"/>
          <p:cNvPicPr>
            <a:picLocks noChangeAspect="1"/>
          </p:cNvPicPr>
          <p:nvPr/>
        </p:nvPicPr>
        <p:blipFill>
          <a:blip r:embed="rId2"/>
          <a:stretch>
            <a:fillRect/>
          </a:stretch>
        </p:blipFill>
        <p:spPr>
          <a:xfrm>
            <a:off x="10537399" y="5284870"/>
            <a:ext cx="1626290" cy="1530626"/>
          </a:xfrm>
          <a:prstGeom prst="rect">
            <a:avLst/>
          </a:prstGeom>
        </p:spPr>
      </p:pic>
      <p:sp>
        <p:nvSpPr>
          <p:cNvPr id="12" name="Flowchart: Terminator 11"/>
          <p:cNvSpPr/>
          <p:nvPr/>
        </p:nvSpPr>
        <p:spPr>
          <a:xfrm rot="401057">
            <a:off x="4285215" y="5087544"/>
            <a:ext cx="3330023" cy="1484243"/>
          </a:xfrm>
          <a:prstGeom prst="flowChartTermina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a:t>
            </a:r>
            <a:r>
              <a:rPr lang="en-GB" sz="1600" dirty="0"/>
              <a:t>ome people get up at night to eat, and they might eat some unusual stuff, like weird food combinations or even things that aren’t food at all, like toothpaste or raw pasta</a:t>
            </a:r>
            <a:r>
              <a:rPr lang="en-GB" dirty="0"/>
              <a:t>.</a:t>
            </a:r>
          </a:p>
        </p:txBody>
      </p:sp>
      <p:pic>
        <p:nvPicPr>
          <p:cNvPr id="3" name="Picture 2"/>
          <p:cNvPicPr>
            <a:picLocks noChangeAspect="1"/>
          </p:cNvPicPr>
          <p:nvPr/>
        </p:nvPicPr>
        <p:blipFill>
          <a:blip r:embed="rId3"/>
          <a:stretch>
            <a:fillRect/>
          </a:stretch>
        </p:blipFill>
        <p:spPr>
          <a:xfrm>
            <a:off x="0" y="2388075"/>
            <a:ext cx="4876800" cy="2743200"/>
          </a:xfrm>
          <a:prstGeom prst="rect">
            <a:avLst/>
          </a:prstGeom>
        </p:spPr>
      </p:pic>
    </p:spTree>
    <p:extLst>
      <p:ext uri="{BB962C8B-B14F-4D97-AF65-F5344CB8AC3E}">
        <p14:creationId xmlns:p14="http://schemas.microsoft.com/office/powerpoint/2010/main" val="23843924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99652" y="0"/>
            <a:ext cx="238539" cy="6858000"/>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5618921" y="700709"/>
            <a:ext cx="3485322" cy="1391478"/>
          </a:xfrm>
          <a:prstGeom prst="rect">
            <a:avLst/>
          </a:prstGeom>
          <a:solidFill>
            <a:srgbClr val="00B050"/>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dirty="0">
                <a:solidFill>
                  <a:schemeClr val="bg1"/>
                </a:solidFill>
              </a:rPr>
              <a:t>Some birds sleep with one eye open to watch for predators, and dolphins and whales sleep with one half of their brain at a time. It’s fascinating to learn about the different ways animals adapt to their sleep needs </a:t>
            </a:r>
          </a:p>
        </p:txBody>
      </p:sp>
      <p:sp>
        <p:nvSpPr>
          <p:cNvPr id="5" name="Rectangle 4"/>
          <p:cNvSpPr/>
          <p:nvPr/>
        </p:nvSpPr>
        <p:spPr>
          <a:xfrm>
            <a:off x="2637182" y="2113721"/>
            <a:ext cx="2981739" cy="127220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You  dream every night!</a:t>
            </a:r>
          </a:p>
          <a:p>
            <a:pPr algn="ctr"/>
            <a:r>
              <a:rPr lang="en-GB" sz="1600" dirty="0"/>
              <a:t>Even if you don’t always  remember them, you have a dream during every night when you go through REM.</a:t>
            </a:r>
          </a:p>
        </p:txBody>
      </p:sp>
      <p:sp>
        <p:nvSpPr>
          <p:cNvPr id="6" name="Rectangle 5"/>
          <p:cNvSpPr/>
          <p:nvPr/>
        </p:nvSpPr>
        <p:spPr>
          <a:xfrm>
            <a:off x="5618921" y="3385930"/>
            <a:ext cx="3193774" cy="1709530"/>
          </a:xfrm>
          <a:prstGeom prst="rect">
            <a:avLst/>
          </a:prstGeom>
          <a:solidFill>
            <a:srgbClr val="7030A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On average, people spend around one-third of their lives sleeping. This means that by the time you reach 90 years old, you will have spent about 30 years sleeping!</a:t>
            </a:r>
          </a:p>
        </p:txBody>
      </p:sp>
      <p:pic>
        <p:nvPicPr>
          <p:cNvPr id="2" name="Picture 1"/>
          <p:cNvPicPr>
            <a:picLocks noChangeAspect="1"/>
          </p:cNvPicPr>
          <p:nvPr/>
        </p:nvPicPr>
        <p:blipFill>
          <a:blip r:embed="rId2"/>
          <a:stretch>
            <a:fillRect/>
          </a:stretch>
        </p:blipFill>
        <p:spPr>
          <a:xfrm>
            <a:off x="10535478" y="5298920"/>
            <a:ext cx="1656522" cy="1559080"/>
          </a:xfrm>
          <a:prstGeom prst="rect">
            <a:avLst/>
          </a:prstGeom>
        </p:spPr>
      </p:pic>
      <p:sp>
        <p:nvSpPr>
          <p:cNvPr id="7" name="Rectangle 6"/>
          <p:cNvSpPr/>
          <p:nvPr/>
        </p:nvSpPr>
        <p:spPr>
          <a:xfrm>
            <a:off x="2637182" y="5102086"/>
            <a:ext cx="2981738" cy="1616765"/>
          </a:xfrm>
          <a:prstGeom prst="rect">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700" dirty="0">
                <a:solidFill>
                  <a:schemeClr val="bg1"/>
                </a:solidFill>
              </a:rPr>
              <a:t>Sleep is crucial for brain development, especially for children. During sleep, your brain processes information, forms memories, and helps you learn new things.</a:t>
            </a:r>
          </a:p>
        </p:txBody>
      </p:sp>
      <p:pic>
        <p:nvPicPr>
          <p:cNvPr id="8" name="Picture 7"/>
          <p:cNvPicPr>
            <a:picLocks noChangeAspect="1"/>
          </p:cNvPicPr>
          <p:nvPr/>
        </p:nvPicPr>
        <p:blipFill>
          <a:blip r:embed="rId3"/>
          <a:stretch>
            <a:fillRect/>
          </a:stretch>
        </p:blipFill>
        <p:spPr>
          <a:xfrm>
            <a:off x="9221441" y="422827"/>
            <a:ext cx="2479399" cy="2479399"/>
          </a:xfrm>
          <a:prstGeom prst="rect">
            <a:avLst/>
          </a:prstGeom>
        </p:spPr>
      </p:pic>
      <p:pic>
        <p:nvPicPr>
          <p:cNvPr id="10" name="Picture 9"/>
          <p:cNvPicPr>
            <a:picLocks noChangeAspect="1"/>
          </p:cNvPicPr>
          <p:nvPr/>
        </p:nvPicPr>
        <p:blipFill>
          <a:blip r:embed="rId4"/>
          <a:stretch>
            <a:fillRect/>
          </a:stretch>
        </p:blipFill>
        <p:spPr>
          <a:xfrm>
            <a:off x="331461" y="2338178"/>
            <a:ext cx="2186451" cy="823293"/>
          </a:xfrm>
          <a:prstGeom prst="rect">
            <a:avLst/>
          </a:prstGeom>
        </p:spPr>
      </p:pic>
      <p:pic>
        <p:nvPicPr>
          <p:cNvPr id="11" name="Picture 10"/>
          <p:cNvPicPr>
            <a:picLocks noChangeAspect="1"/>
          </p:cNvPicPr>
          <p:nvPr/>
        </p:nvPicPr>
        <p:blipFill>
          <a:blip r:embed="rId5"/>
          <a:stretch>
            <a:fillRect/>
          </a:stretch>
        </p:blipFill>
        <p:spPr>
          <a:xfrm>
            <a:off x="5869261" y="5102086"/>
            <a:ext cx="2573822" cy="2049525"/>
          </a:xfrm>
          <a:prstGeom prst="rect">
            <a:avLst/>
          </a:prstGeom>
        </p:spPr>
      </p:pic>
    </p:spTree>
    <p:extLst>
      <p:ext uri="{BB962C8B-B14F-4D97-AF65-F5344CB8AC3E}">
        <p14:creationId xmlns:p14="http://schemas.microsoft.com/office/powerpoint/2010/main" val="2889397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3826" y="424070"/>
            <a:ext cx="7010400" cy="1323439"/>
          </a:xfrm>
          <a:prstGeom prst="rect">
            <a:avLst/>
          </a:prstGeom>
          <a:noFill/>
        </p:spPr>
        <p:txBody>
          <a:bodyPr wrap="square" rtlCol="0">
            <a:spAutoFit/>
          </a:bodyPr>
          <a:lstStyle/>
          <a:p>
            <a:r>
              <a:rPr lang="en-GB" sz="4000" b="1" dirty="0">
                <a:solidFill>
                  <a:srgbClr val="C00000"/>
                </a:solidFill>
                <a:latin typeface="Arial Rounded MT Bold" panose="020F0704030504030204" pitchFamily="34" charset="0"/>
              </a:rPr>
              <a:t>TIPS FOR A GOOD NIGHT’S SLEEP</a:t>
            </a:r>
          </a:p>
        </p:txBody>
      </p:sp>
      <p:sp>
        <p:nvSpPr>
          <p:cNvPr id="3" name="Rounded Rectangle 2"/>
          <p:cNvSpPr/>
          <p:nvPr/>
        </p:nvSpPr>
        <p:spPr>
          <a:xfrm>
            <a:off x="1970092" y="1747509"/>
            <a:ext cx="3684494" cy="1223683"/>
          </a:xfrm>
          <a:prstGeom prst="roundRect">
            <a:avLst/>
          </a:prstGeom>
          <a:solidFill>
            <a:srgbClr val="00B05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Try to go to bed and wake up at the same time every day, even on weekends. This helps regulate your body’s internal clock and makes it easier to fall asleep and wake up.</a:t>
            </a:r>
          </a:p>
        </p:txBody>
      </p:sp>
      <p:sp>
        <p:nvSpPr>
          <p:cNvPr id="5" name="Rounded Rectangle 4"/>
          <p:cNvSpPr/>
          <p:nvPr/>
        </p:nvSpPr>
        <p:spPr>
          <a:xfrm>
            <a:off x="463826" y="3018864"/>
            <a:ext cx="3684494" cy="1566388"/>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Establish a calming routine before bedtime, such as reading a book, taking a warm bath, or doing some light stretching exercises. Avoid stimulating activities like watching TV or playing video games close to bedtime.</a:t>
            </a:r>
          </a:p>
        </p:txBody>
      </p:sp>
      <p:sp>
        <p:nvSpPr>
          <p:cNvPr id="7" name="Rounded Rectangle 6"/>
          <p:cNvSpPr/>
          <p:nvPr/>
        </p:nvSpPr>
        <p:spPr>
          <a:xfrm>
            <a:off x="1237617" y="4632924"/>
            <a:ext cx="3617258" cy="1829147"/>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Ensure your bedroom is a comfortable and relaxing place to sleep. This means having a comfortable mattress and pillows, and keeping the room cool, dark and quiet. You can use blackout curtains to block out light and earplugs to reduce noise.</a:t>
            </a:r>
          </a:p>
        </p:txBody>
      </p:sp>
      <p:sp>
        <p:nvSpPr>
          <p:cNvPr id="4" name="Rounded Rectangle 3"/>
          <p:cNvSpPr/>
          <p:nvPr/>
        </p:nvSpPr>
        <p:spPr>
          <a:xfrm>
            <a:off x="6003235" y="1417983"/>
            <a:ext cx="3723861" cy="1431234"/>
          </a:xfrm>
          <a:prstGeom prst="roundRect">
            <a:avLst/>
          </a:prstGeom>
          <a:solidFill>
            <a:srgbClr val="7030A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Caffeine and sugary snacks can keep you awake, so its good to avoid them in the evening. Go for a glass of water or a small, healthy snack if you are hungry. </a:t>
            </a:r>
          </a:p>
        </p:txBody>
      </p:sp>
      <p:sp>
        <p:nvSpPr>
          <p:cNvPr id="6" name="Rounded Rectangle 5"/>
          <p:cNvSpPr/>
          <p:nvPr/>
        </p:nvSpPr>
        <p:spPr>
          <a:xfrm>
            <a:off x="6003235" y="3399182"/>
            <a:ext cx="4134678" cy="194807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Regular physical activity during the day can help you fall asleep more easily at night. However, try to finish exercising at least a few hours before bedtime, as intense physical activity can make it harder to sleep right before bed.</a:t>
            </a:r>
          </a:p>
        </p:txBody>
      </p:sp>
      <p:sp>
        <p:nvSpPr>
          <p:cNvPr id="8" name="5-Point Star 7"/>
          <p:cNvSpPr/>
          <p:nvPr/>
        </p:nvSpPr>
        <p:spPr>
          <a:xfrm>
            <a:off x="4386665" y="3154017"/>
            <a:ext cx="1378226" cy="1219200"/>
          </a:xfrm>
          <a:prstGeom prst="star5">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a:extLst>
              <a:ext uri="{FF2B5EF4-FFF2-40B4-BE49-F238E27FC236}">
                <a16:creationId xmlns:a16="http://schemas.microsoft.com/office/drawing/2014/main" id="{B6C47CEB-CB6B-64CC-5CBD-D7C965135A30}"/>
              </a:ext>
            </a:extLst>
          </p:cNvPr>
          <p:cNvPicPr>
            <a:picLocks noChangeAspect="1"/>
          </p:cNvPicPr>
          <p:nvPr/>
        </p:nvPicPr>
        <p:blipFill>
          <a:blip r:embed="rId2"/>
          <a:stretch>
            <a:fillRect/>
          </a:stretch>
        </p:blipFill>
        <p:spPr>
          <a:xfrm>
            <a:off x="10248900" y="5029200"/>
            <a:ext cx="1943100" cy="1828800"/>
          </a:xfrm>
          <a:prstGeom prst="rect">
            <a:avLst/>
          </a:prstGeom>
        </p:spPr>
      </p:pic>
    </p:spTree>
    <p:extLst>
      <p:ext uri="{BB962C8B-B14F-4D97-AF65-F5344CB8AC3E}">
        <p14:creationId xmlns:p14="http://schemas.microsoft.com/office/powerpoint/2010/main" val="16891303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8F83850-BFBF-3A59-6610-39713FD3FCA5}"/>
              </a:ext>
            </a:extLst>
          </p:cNvPr>
          <p:cNvSpPr txBox="1"/>
          <p:nvPr/>
        </p:nvSpPr>
        <p:spPr>
          <a:xfrm>
            <a:off x="215153" y="268941"/>
            <a:ext cx="5006788" cy="3046988"/>
          </a:xfrm>
          <a:prstGeom prst="rect">
            <a:avLst/>
          </a:prstGeom>
          <a:noFill/>
        </p:spPr>
        <p:txBody>
          <a:bodyPr wrap="square" rtlCol="0">
            <a:spAutoFit/>
          </a:bodyPr>
          <a:lstStyle/>
          <a:p>
            <a:r>
              <a:rPr lang="en-GB" sz="4800" b="1" dirty="0">
                <a:solidFill>
                  <a:srgbClr val="C00000"/>
                </a:solidFill>
                <a:latin typeface="Arial Rounded MT Bold" panose="020F0704030504030204" pitchFamily="34" charset="0"/>
              </a:rPr>
              <a:t>Activities you can do other than using devices</a:t>
            </a:r>
          </a:p>
        </p:txBody>
      </p:sp>
      <p:sp>
        <p:nvSpPr>
          <p:cNvPr id="3" name="Rectangle: Rounded Corners 2">
            <a:extLst>
              <a:ext uri="{FF2B5EF4-FFF2-40B4-BE49-F238E27FC236}">
                <a16:creationId xmlns:a16="http://schemas.microsoft.com/office/drawing/2014/main" id="{C2024AC6-7CF2-7263-C678-F73F59CB0A0E}"/>
              </a:ext>
            </a:extLst>
          </p:cNvPr>
          <p:cNvSpPr/>
          <p:nvPr/>
        </p:nvSpPr>
        <p:spPr>
          <a:xfrm>
            <a:off x="5221941" y="618565"/>
            <a:ext cx="3155577" cy="712694"/>
          </a:xfrm>
          <a:prstGeom prst="round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Read a book</a:t>
            </a:r>
          </a:p>
        </p:txBody>
      </p:sp>
      <p:sp>
        <p:nvSpPr>
          <p:cNvPr id="4" name="Rectangle: Rounded Corners 3">
            <a:extLst>
              <a:ext uri="{FF2B5EF4-FFF2-40B4-BE49-F238E27FC236}">
                <a16:creationId xmlns:a16="http://schemas.microsoft.com/office/drawing/2014/main" id="{D7998BB8-3E6C-8179-DAF8-F1E5AFC494B9}"/>
              </a:ext>
            </a:extLst>
          </p:cNvPr>
          <p:cNvSpPr/>
          <p:nvPr/>
        </p:nvSpPr>
        <p:spPr>
          <a:xfrm>
            <a:off x="7073153" y="1680883"/>
            <a:ext cx="3254188" cy="605117"/>
          </a:xfrm>
          <a:prstGeom prst="round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Do something creative</a:t>
            </a:r>
          </a:p>
        </p:txBody>
      </p:sp>
      <p:sp>
        <p:nvSpPr>
          <p:cNvPr id="5" name="Rectangle: Rounded Corners 4">
            <a:extLst>
              <a:ext uri="{FF2B5EF4-FFF2-40B4-BE49-F238E27FC236}">
                <a16:creationId xmlns:a16="http://schemas.microsoft.com/office/drawing/2014/main" id="{DC2A9A7B-F63C-D656-D6C9-84B001C60C2F}"/>
              </a:ext>
            </a:extLst>
          </p:cNvPr>
          <p:cNvSpPr/>
          <p:nvPr/>
        </p:nvSpPr>
        <p:spPr>
          <a:xfrm>
            <a:off x="4666129" y="2501153"/>
            <a:ext cx="3155577" cy="712694"/>
          </a:xfrm>
          <a:prstGeom prst="round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Listen to the radio</a:t>
            </a:r>
          </a:p>
        </p:txBody>
      </p:sp>
      <p:sp>
        <p:nvSpPr>
          <p:cNvPr id="6" name="Rectangle: Rounded Corners 5">
            <a:extLst>
              <a:ext uri="{FF2B5EF4-FFF2-40B4-BE49-F238E27FC236}">
                <a16:creationId xmlns:a16="http://schemas.microsoft.com/office/drawing/2014/main" id="{271E3F06-15E2-24B6-680E-7274036B11FF}"/>
              </a:ext>
            </a:extLst>
          </p:cNvPr>
          <p:cNvSpPr/>
          <p:nvPr/>
        </p:nvSpPr>
        <p:spPr>
          <a:xfrm>
            <a:off x="6736976" y="3531082"/>
            <a:ext cx="3155577" cy="605117"/>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Listen to an audio book</a:t>
            </a:r>
          </a:p>
        </p:txBody>
      </p:sp>
      <p:sp>
        <p:nvSpPr>
          <p:cNvPr id="7" name="TextBox 6">
            <a:extLst>
              <a:ext uri="{FF2B5EF4-FFF2-40B4-BE49-F238E27FC236}">
                <a16:creationId xmlns:a16="http://schemas.microsoft.com/office/drawing/2014/main" id="{095E9D75-2D4D-2103-5A3B-5DE478298CC2}"/>
              </a:ext>
            </a:extLst>
          </p:cNvPr>
          <p:cNvSpPr txBox="1"/>
          <p:nvPr/>
        </p:nvSpPr>
        <p:spPr>
          <a:xfrm>
            <a:off x="497541" y="3644154"/>
            <a:ext cx="3886200" cy="1938992"/>
          </a:xfrm>
          <a:prstGeom prst="rect">
            <a:avLst/>
          </a:prstGeom>
          <a:noFill/>
        </p:spPr>
        <p:txBody>
          <a:bodyPr wrap="square" rtlCol="0">
            <a:spAutoFit/>
          </a:bodyPr>
          <a:lstStyle/>
          <a:p>
            <a:r>
              <a:rPr lang="en-GB" sz="2400" dirty="0">
                <a:solidFill>
                  <a:srgbClr val="00B050"/>
                </a:solidFill>
              </a:rPr>
              <a:t>Devices and screen time can affect how well you sleep, so instead of using devices here are some things you can do instead:</a:t>
            </a:r>
          </a:p>
        </p:txBody>
      </p:sp>
      <p:pic>
        <p:nvPicPr>
          <p:cNvPr id="8" name="Picture 7">
            <a:extLst>
              <a:ext uri="{FF2B5EF4-FFF2-40B4-BE49-F238E27FC236}">
                <a16:creationId xmlns:a16="http://schemas.microsoft.com/office/drawing/2014/main" id="{9CF8411C-2CF4-66CD-8D88-042FF032B7BD}"/>
              </a:ext>
            </a:extLst>
          </p:cNvPr>
          <p:cNvPicPr>
            <a:picLocks noChangeAspect="1"/>
          </p:cNvPicPr>
          <p:nvPr/>
        </p:nvPicPr>
        <p:blipFill>
          <a:blip r:embed="rId2"/>
          <a:stretch>
            <a:fillRect/>
          </a:stretch>
        </p:blipFill>
        <p:spPr>
          <a:xfrm>
            <a:off x="10248900" y="5029200"/>
            <a:ext cx="1943100" cy="1828800"/>
          </a:xfrm>
          <a:prstGeom prst="rect">
            <a:avLst/>
          </a:prstGeom>
        </p:spPr>
      </p:pic>
      <p:pic>
        <p:nvPicPr>
          <p:cNvPr id="9" name="Picture 8">
            <a:extLst>
              <a:ext uri="{FF2B5EF4-FFF2-40B4-BE49-F238E27FC236}">
                <a16:creationId xmlns:a16="http://schemas.microsoft.com/office/drawing/2014/main" id="{A3B467A8-8078-B420-3D8F-4ED9456808F6}"/>
              </a:ext>
            </a:extLst>
          </p:cNvPr>
          <p:cNvPicPr>
            <a:picLocks noChangeAspect="1"/>
          </p:cNvPicPr>
          <p:nvPr/>
        </p:nvPicPr>
        <p:blipFill>
          <a:blip r:embed="rId3"/>
          <a:stretch>
            <a:fillRect/>
          </a:stretch>
        </p:blipFill>
        <p:spPr>
          <a:xfrm>
            <a:off x="4564053" y="4207012"/>
            <a:ext cx="2752267" cy="2752267"/>
          </a:xfrm>
          <a:prstGeom prst="rect">
            <a:avLst/>
          </a:prstGeom>
        </p:spPr>
      </p:pic>
    </p:spTree>
    <p:extLst>
      <p:ext uri="{BB962C8B-B14F-4D97-AF65-F5344CB8AC3E}">
        <p14:creationId xmlns:p14="http://schemas.microsoft.com/office/powerpoint/2010/main" val="7117219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145CE0C-2A27-6FEB-EB21-3CE8F79FB345}"/>
              </a:ext>
            </a:extLst>
          </p:cNvPr>
          <p:cNvSpPr txBox="1"/>
          <p:nvPr/>
        </p:nvSpPr>
        <p:spPr>
          <a:xfrm>
            <a:off x="312543" y="206276"/>
            <a:ext cx="5056094" cy="2308324"/>
          </a:xfrm>
          <a:prstGeom prst="rect">
            <a:avLst/>
          </a:prstGeom>
          <a:noFill/>
        </p:spPr>
        <p:txBody>
          <a:bodyPr wrap="square" rtlCol="0">
            <a:spAutoFit/>
          </a:bodyPr>
          <a:lstStyle/>
          <a:p>
            <a:r>
              <a:rPr lang="en-GB" sz="4800" b="1" dirty="0">
                <a:solidFill>
                  <a:srgbClr val="C00000"/>
                </a:solidFill>
                <a:latin typeface="Arial Rounded MT Bold" panose="020F0704030504030204" pitchFamily="34" charset="0"/>
              </a:rPr>
              <a:t>The Turn off and Tune In Challenge</a:t>
            </a:r>
          </a:p>
        </p:txBody>
      </p:sp>
      <p:sp>
        <p:nvSpPr>
          <p:cNvPr id="3" name="Speech Bubble: Rectangle with Corners Rounded 2">
            <a:extLst>
              <a:ext uri="{FF2B5EF4-FFF2-40B4-BE49-F238E27FC236}">
                <a16:creationId xmlns:a16="http://schemas.microsoft.com/office/drawing/2014/main" id="{FBDFB132-DF33-1840-72AA-C25700235640}"/>
              </a:ext>
            </a:extLst>
          </p:cNvPr>
          <p:cNvSpPr/>
          <p:nvPr/>
        </p:nvSpPr>
        <p:spPr>
          <a:xfrm rot="363090">
            <a:off x="226103" y="4463196"/>
            <a:ext cx="3980330" cy="2114688"/>
          </a:xfrm>
          <a:prstGeom prst="wedgeRoundRectCallou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We have a new challenge for everyone here. The Turn off and Tune In challenge is an exciting mission that invites everyone in our school to make a promise to turn off their devices at least half an hour before bedtime.</a:t>
            </a:r>
          </a:p>
        </p:txBody>
      </p:sp>
      <p:pic>
        <p:nvPicPr>
          <p:cNvPr id="1026" name="Picture 2" descr="I-Vengers - Online Safety | Bolsover Church of England ...">
            <a:extLst>
              <a:ext uri="{FF2B5EF4-FFF2-40B4-BE49-F238E27FC236}">
                <a16:creationId xmlns:a16="http://schemas.microsoft.com/office/drawing/2014/main" id="{176DF18A-A2E5-4B23-ACB7-6F9C55BD78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48900" y="5049982"/>
            <a:ext cx="1943100" cy="1828800"/>
          </a:xfrm>
          <a:prstGeom prst="rect">
            <a:avLst/>
          </a:prstGeom>
          <a:noFill/>
          <a:extLst>
            <a:ext uri="{909E8E84-426E-40DD-AFC4-6F175D3DCCD1}">
              <a14:hiddenFill xmlns:a14="http://schemas.microsoft.com/office/drawing/2010/main">
                <a:solidFill>
                  <a:srgbClr val="FFFFFF"/>
                </a:solidFill>
              </a14:hiddenFill>
            </a:ext>
          </a:extLst>
        </p:spPr>
      </p:pic>
      <p:sp>
        <p:nvSpPr>
          <p:cNvPr id="4" name="Speech Bubble: Rectangle with Corners Rounded 3">
            <a:extLst>
              <a:ext uri="{FF2B5EF4-FFF2-40B4-BE49-F238E27FC236}">
                <a16:creationId xmlns:a16="http://schemas.microsoft.com/office/drawing/2014/main" id="{DD9E46C3-1E0C-FEE6-D7A8-33438FF0575D}"/>
              </a:ext>
            </a:extLst>
          </p:cNvPr>
          <p:cNvSpPr/>
          <p:nvPr/>
        </p:nvSpPr>
        <p:spPr>
          <a:xfrm rot="21362352" flipH="1">
            <a:off x="5229956" y="4740049"/>
            <a:ext cx="3857675" cy="1677552"/>
          </a:xfrm>
          <a:prstGeom prst="wedgeRoundRectCallout">
            <a:avLst/>
          </a:prstGeom>
          <a:solidFill>
            <a:srgbClr val="00B050"/>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Why is this important? Well, because sleep can affect how we act during the day, so lots of sleep can help us be happy and healthy.</a:t>
            </a:r>
          </a:p>
        </p:txBody>
      </p:sp>
      <p:pic>
        <p:nvPicPr>
          <p:cNvPr id="5" name="Picture 4"/>
          <p:cNvPicPr>
            <a:picLocks noChangeAspect="1"/>
          </p:cNvPicPr>
          <p:nvPr/>
        </p:nvPicPr>
        <p:blipFill>
          <a:blip r:embed="rId3"/>
          <a:stretch>
            <a:fillRect/>
          </a:stretch>
        </p:blipFill>
        <p:spPr>
          <a:xfrm>
            <a:off x="4717628" y="662609"/>
            <a:ext cx="3366197" cy="3501702"/>
          </a:xfrm>
          <a:prstGeom prst="rect">
            <a:avLst/>
          </a:prstGeom>
        </p:spPr>
      </p:pic>
      <p:sp>
        <p:nvSpPr>
          <p:cNvPr id="6" name="Rounded Rectangle 5"/>
          <p:cNvSpPr/>
          <p:nvPr/>
        </p:nvSpPr>
        <p:spPr>
          <a:xfrm>
            <a:off x="8433892" y="431562"/>
            <a:ext cx="3445565" cy="834887"/>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 The challenge will begin at some point over the </a:t>
            </a:r>
            <a:r>
              <a:rPr lang="en-GB" dirty="0" smtClean="0"/>
              <a:t>term.</a:t>
            </a:r>
            <a:endParaRPr lang="en-GB" dirty="0"/>
          </a:p>
        </p:txBody>
      </p:sp>
      <p:sp>
        <p:nvSpPr>
          <p:cNvPr id="7" name="Rectangle: Rounded Corners 6">
            <a:extLst>
              <a:ext uri="{FF2B5EF4-FFF2-40B4-BE49-F238E27FC236}">
                <a16:creationId xmlns:a16="http://schemas.microsoft.com/office/drawing/2014/main" id="{CB1B4A54-CDDF-E2F2-CCA8-623F836CAF36}"/>
              </a:ext>
            </a:extLst>
          </p:cNvPr>
          <p:cNvSpPr/>
          <p:nvPr/>
        </p:nvSpPr>
        <p:spPr>
          <a:xfrm>
            <a:off x="8722728" y="1406613"/>
            <a:ext cx="2867891" cy="1685135"/>
          </a:xfrm>
          <a:prstGeom prst="round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You will all get a sheet to mark off everyday you take the pledge. The challenge will last two weeks and we will collect them in at the end.</a:t>
            </a:r>
          </a:p>
        </p:txBody>
      </p:sp>
    </p:spTree>
    <p:extLst>
      <p:ext uri="{BB962C8B-B14F-4D97-AF65-F5344CB8AC3E}">
        <p14:creationId xmlns:p14="http://schemas.microsoft.com/office/powerpoint/2010/main" val="33671993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406</TotalTime>
  <Words>969</Words>
  <Application>Microsoft Office PowerPoint</Application>
  <PresentationFormat>Widescreen</PresentationFormat>
  <Paragraphs>54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Arial Rounded MT Bold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 Bairstow</dc:creator>
  <cp:lastModifiedBy>Erin Bairstow</cp:lastModifiedBy>
  <cp:revision>61</cp:revision>
  <dcterms:created xsi:type="dcterms:W3CDTF">2023-11-29T12:30:31Z</dcterms:created>
  <dcterms:modified xsi:type="dcterms:W3CDTF">2024-01-16T11:01:13Z</dcterms:modified>
</cp:coreProperties>
</file>