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5"/>
  </p:notesMasterIdLst>
  <p:sldIdLst>
    <p:sldId id="713" r:id="rId5"/>
    <p:sldId id="256" r:id="rId6"/>
    <p:sldId id="741" r:id="rId7"/>
    <p:sldId id="740" r:id="rId8"/>
    <p:sldId id="739" r:id="rId9"/>
    <p:sldId id="738" r:id="rId10"/>
    <p:sldId id="257" r:id="rId11"/>
    <p:sldId id="259" r:id="rId12"/>
    <p:sldId id="260" r:id="rId13"/>
    <p:sldId id="737"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Butcher" initials="RB" lastIdx="23" clrIdx="0">
    <p:extLst>
      <p:ext uri="{19B8F6BF-5375-455C-9EA6-DF929625EA0E}">
        <p15:presenceInfo xmlns:p15="http://schemas.microsoft.com/office/powerpoint/2012/main" userId="Ross Butcher" providerId="None"/>
      </p:ext>
    </p:extLst>
  </p:cmAuthor>
  <p:cmAuthor id="2" name="Nick Butler" initials="NB" lastIdx="12" clrIdx="1">
    <p:extLst>
      <p:ext uri="{19B8F6BF-5375-455C-9EA6-DF929625EA0E}">
        <p15:presenceInfo xmlns:p15="http://schemas.microsoft.com/office/powerpoint/2012/main" userId="Nick But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9CA"/>
    <a:srgbClr val="8BE1FF"/>
    <a:srgbClr val="97E4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BA766-BF0B-4638-981B-9DF66368426F}" v="52" dt="2024-09-10T11:00:05.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6420" autoAdjust="0"/>
  </p:normalViewPr>
  <p:slideViewPr>
    <p:cSldViewPr snapToGrid="0">
      <p:cViewPr>
        <p:scale>
          <a:sx n="75" d="100"/>
          <a:sy n="75" d="100"/>
        </p:scale>
        <p:origin x="570"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Britten" userId="7d676eb6-59d2-42bf-987f-dbb20488efaf" providerId="ADAL" clId="{AEABA766-BF0B-4638-981B-9DF66368426F}"/>
    <pc:docChg chg="undo custSel addSld delSld modSld sldOrd">
      <pc:chgData name="H Britten" userId="7d676eb6-59d2-42bf-987f-dbb20488efaf" providerId="ADAL" clId="{AEABA766-BF0B-4638-981B-9DF66368426F}" dt="2024-09-10T11:05:46.438" v="1980" actId="47"/>
      <pc:docMkLst>
        <pc:docMk/>
      </pc:docMkLst>
      <pc:sldChg chg="addSp delSp modSp mod">
        <pc:chgData name="H Britten" userId="7d676eb6-59d2-42bf-987f-dbb20488efaf" providerId="ADAL" clId="{AEABA766-BF0B-4638-981B-9DF66368426F}" dt="2024-09-09T21:09:28.120" v="848" actId="207"/>
        <pc:sldMkLst>
          <pc:docMk/>
          <pc:sldMk cId="3577864958" sldId="256"/>
        </pc:sldMkLst>
        <pc:spChg chg="del mod">
          <ac:chgData name="H Britten" userId="7d676eb6-59d2-42bf-987f-dbb20488efaf" providerId="ADAL" clId="{AEABA766-BF0B-4638-981B-9DF66368426F}" dt="2024-09-09T20:27:13.943" v="3" actId="478"/>
          <ac:spMkLst>
            <pc:docMk/>
            <pc:sldMk cId="3577864958" sldId="256"/>
            <ac:spMk id="6" creationId="{A1ADA6EF-B868-7444-2B2C-81D976B6CE17}"/>
          </ac:spMkLst>
        </pc:spChg>
        <pc:spChg chg="del">
          <ac:chgData name="H Britten" userId="7d676eb6-59d2-42bf-987f-dbb20488efaf" providerId="ADAL" clId="{AEABA766-BF0B-4638-981B-9DF66368426F}" dt="2024-09-09T20:27:20.619" v="4" actId="478"/>
          <ac:spMkLst>
            <pc:docMk/>
            <pc:sldMk cId="3577864958" sldId="256"/>
            <ac:spMk id="8" creationId="{9D5E67D2-5F97-E779-CD59-FBC11031985D}"/>
          </ac:spMkLst>
        </pc:spChg>
        <pc:spChg chg="add del mod">
          <ac:chgData name="H Britten" userId="7d676eb6-59d2-42bf-987f-dbb20488efaf" providerId="ADAL" clId="{AEABA766-BF0B-4638-981B-9DF66368426F}" dt="2024-09-09T20:35:09.554" v="197" actId="478"/>
          <ac:spMkLst>
            <pc:docMk/>
            <pc:sldMk cId="3577864958" sldId="256"/>
            <ac:spMk id="10" creationId="{EB090836-BC56-5FC8-061B-B26A2D8C80E8}"/>
          </ac:spMkLst>
        </pc:spChg>
        <pc:spChg chg="add mod">
          <ac:chgData name="H Britten" userId="7d676eb6-59d2-42bf-987f-dbb20488efaf" providerId="ADAL" clId="{AEABA766-BF0B-4638-981B-9DF66368426F}" dt="2024-09-09T20:28:55.614" v="22" actId="1076"/>
          <ac:spMkLst>
            <pc:docMk/>
            <pc:sldMk cId="3577864958" sldId="256"/>
            <ac:spMk id="11" creationId="{0D63D6DD-7342-183B-A22F-D99FF046157F}"/>
          </ac:spMkLst>
        </pc:spChg>
        <pc:spChg chg="add del mod">
          <ac:chgData name="H Britten" userId="7d676eb6-59d2-42bf-987f-dbb20488efaf" providerId="ADAL" clId="{AEABA766-BF0B-4638-981B-9DF66368426F}" dt="2024-09-09T20:35:16.036" v="199" actId="478"/>
          <ac:spMkLst>
            <pc:docMk/>
            <pc:sldMk cId="3577864958" sldId="256"/>
            <ac:spMk id="12" creationId="{A91DAAB5-8DDC-BA51-BA3F-B66A2E5EF245}"/>
          </ac:spMkLst>
        </pc:spChg>
        <pc:spChg chg="add mod">
          <ac:chgData name="H Britten" userId="7d676eb6-59d2-42bf-987f-dbb20488efaf" providerId="ADAL" clId="{AEABA766-BF0B-4638-981B-9DF66368426F}" dt="2024-09-09T21:08:16.267" v="843" actId="207"/>
          <ac:spMkLst>
            <pc:docMk/>
            <pc:sldMk cId="3577864958" sldId="256"/>
            <ac:spMk id="13" creationId="{E6BF6CAF-CEE5-956F-26FF-E052AC77DFE5}"/>
          </ac:spMkLst>
        </pc:spChg>
        <pc:spChg chg="add mod">
          <ac:chgData name="H Britten" userId="7d676eb6-59d2-42bf-987f-dbb20488efaf" providerId="ADAL" clId="{AEABA766-BF0B-4638-981B-9DF66368426F}" dt="2024-09-09T21:08:09.031" v="842" actId="207"/>
          <ac:spMkLst>
            <pc:docMk/>
            <pc:sldMk cId="3577864958" sldId="256"/>
            <ac:spMk id="15" creationId="{561BEA98-8827-5573-C509-607FAC710244}"/>
          </ac:spMkLst>
        </pc:spChg>
        <pc:spChg chg="add del mod">
          <ac:chgData name="H Britten" userId="7d676eb6-59d2-42bf-987f-dbb20488efaf" providerId="ADAL" clId="{AEABA766-BF0B-4638-981B-9DF66368426F}" dt="2024-09-09T20:35:12.945" v="198" actId="478"/>
          <ac:spMkLst>
            <pc:docMk/>
            <pc:sldMk cId="3577864958" sldId="256"/>
            <ac:spMk id="17" creationId="{DE2302CD-20B9-287B-D699-1BC6B90E6848}"/>
          </ac:spMkLst>
        </pc:spChg>
        <pc:spChg chg="add mod">
          <ac:chgData name="H Britten" userId="7d676eb6-59d2-42bf-987f-dbb20488efaf" providerId="ADAL" clId="{AEABA766-BF0B-4638-981B-9DF66368426F}" dt="2024-09-09T20:41:11.102" v="395" actId="20577"/>
          <ac:spMkLst>
            <pc:docMk/>
            <pc:sldMk cId="3577864958" sldId="256"/>
            <ac:spMk id="18" creationId="{432DC4AA-2522-C541-BD8A-489B2216BC74}"/>
          </ac:spMkLst>
        </pc:spChg>
        <pc:spChg chg="add mod">
          <ac:chgData name="H Britten" userId="7d676eb6-59d2-42bf-987f-dbb20488efaf" providerId="ADAL" clId="{AEABA766-BF0B-4638-981B-9DF66368426F}" dt="2024-09-09T21:08:51.367" v="845" actId="207"/>
          <ac:spMkLst>
            <pc:docMk/>
            <pc:sldMk cId="3577864958" sldId="256"/>
            <ac:spMk id="21" creationId="{9FDD3AA2-3032-B358-5967-F3A083AF7D23}"/>
          </ac:spMkLst>
        </pc:spChg>
        <pc:spChg chg="add mod">
          <ac:chgData name="H Britten" userId="7d676eb6-59d2-42bf-987f-dbb20488efaf" providerId="ADAL" clId="{AEABA766-BF0B-4638-981B-9DF66368426F}" dt="2024-09-09T21:09:28.120" v="848" actId="207"/>
          <ac:spMkLst>
            <pc:docMk/>
            <pc:sldMk cId="3577864958" sldId="256"/>
            <ac:spMk id="22" creationId="{7484C786-9CF3-474D-B5D4-021EDBF1E905}"/>
          </ac:spMkLst>
        </pc:spChg>
        <pc:picChg chg="mod">
          <ac:chgData name="H Britten" userId="7d676eb6-59d2-42bf-987f-dbb20488efaf" providerId="ADAL" clId="{AEABA766-BF0B-4638-981B-9DF66368426F}" dt="2024-09-09T20:27:49.364" v="9" actId="1076"/>
          <ac:picMkLst>
            <pc:docMk/>
            <pc:sldMk cId="3577864958" sldId="256"/>
            <ac:picMk id="3" creationId="{B8F4E671-FE93-4970-96ED-B0A393B2249D}"/>
          </ac:picMkLst>
        </pc:picChg>
        <pc:picChg chg="mod">
          <ac:chgData name="H Britten" userId="7d676eb6-59d2-42bf-987f-dbb20488efaf" providerId="ADAL" clId="{AEABA766-BF0B-4638-981B-9DF66368426F}" dt="2024-09-09T21:07:01.645" v="831" actId="1076"/>
          <ac:picMkLst>
            <pc:docMk/>
            <pc:sldMk cId="3577864958" sldId="256"/>
            <ac:picMk id="4" creationId="{AFF4ED2D-1E54-73D9-5D81-2E079FFD2C03}"/>
          </ac:picMkLst>
        </pc:picChg>
        <pc:picChg chg="add mod">
          <ac:chgData name="H Britten" userId="7d676eb6-59d2-42bf-987f-dbb20488efaf" providerId="ADAL" clId="{AEABA766-BF0B-4638-981B-9DF66368426F}" dt="2024-09-09T20:34:41.251" v="178" actId="1076"/>
          <ac:picMkLst>
            <pc:docMk/>
            <pc:sldMk cId="3577864958" sldId="256"/>
            <ac:picMk id="14" creationId="{FB04ABC0-D6CC-8918-D6AC-7879296E2BF7}"/>
          </ac:picMkLst>
        </pc:picChg>
        <pc:picChg chg="add mod">
          <ac:chgData name="H Britten" userId="7d676eb6-59d2-42bf-987f-dbb20488efaf" providerId="ADAL" clId="{AEABA766-BF0B-4638-981B-9DF66368426F}" dt="2024-09-09T20:41:22.057" v="398" actId="1076"/>
          <ac:picMkLst>
            <pc:docMk/>
            <pc:sldMk cId="3577864958" sldId="256"/>
            <ac:picMk id="20" creationId="{E3DEB2E1-BB6B-1106-798D-E11EB31A800B}"/>
          </ac:picMkLst>
        </pc:picChg>
        <pc:picChg chg="add mod">
          <ac:chgData name="H Britten" userId="7d676eb6-59d2-42bf-987f-dbb20488efaf" providerId="ADAL" clId="{AEABA766-BF0B-4638-981B-9DF66368426F}" dt="2024-09-09T21:07:42.521" v="841" actId="1076"/>
          <ac:picMkLst>
            <pc:docMk/>
            <pc:sldMk cId="3577864958" sldId="256"/>
            <ac:picMk id="23" creationId="{12C48B1B-84C0-358B-E1C8-9DE0267CC073}"/>
          </ac:picMkLst>
        </pc:picChg>
        <pc:picChg chg="add mod">
          <ac:chgData name="H Britten" userId="7d676eb6-59d2-42bf-987f-dbb20488efaf" providerId="ADAL" clId="{AEABA766-BF0B-4638-981B-9DF66368426F}" dt="2024-09-09T20:37:37.789" v="323" actId="14100"/>
          <ac:picMkLst>
            <pc:docMk/>
            <pc:sldMk cId="3577864958" sldId="256"/>
            <ac:picMk id="1026" creationId="{6D9ABB88-20C4-C500-D90B-D5ADE1590462}"/>
          </ac:picMkLst>
        </pc:picChg>
        <pc:picChg chg="add mod">
          <ac:chgData name="H Britten" userId="7d676eb6-59d2-42bf-987f-dbb20488efaf" providerId="ADAL" clId="{AEABA766-BF0B-4638-981B-9DF66368426F}" dt="2024-09-09T20:38:46.414" v="331"/>
          <ac:picMkLst>
            <pc:docMk/>
            <pc:sldMk cId="3577864958" sldId="256"/>
            <ac:picMk id="1028" creationId="{7ABB54BD-B122-4139-8282-7FBD2CF7B0E8}"/>
          </ac:picMkLst>
        </pc:picChg>
        <pc:picChg chg="add mod">
          <ac:chgData name="H Britten" userId="7d676eb6-59d2-42bf-987f-dbb20488efaf" providerId="ADAL" clId="{AEABA766-BF0B-4638-981B-9DF66368426F}" dt="2024-09-09T21:05:11.157" v="779" actId="1076"/>
          <ac:picMkLst>
            <pc:docMk/>
            <pc:sldMk cId="3577864958" sldId="256"/>
            <ac:picMk id="1030" creationId="{3576C49E-0FFA-F7F6-D438-FB5BB430DAB6}"/>
          </ac:picMkLst>
        </pc:picChg>
      </pc:sldChg>
      <pc:sldChg chg="del">
        <pc:chgData name="H Britten" userId="7d676eb6-59d2-42bf-987f-dbb20488efaf" providerId="ADAL" clId="{AEABA766-BF0B-4638-981B-9DF66368426F}" dt="2024-09-09T21:12:19.110" v="867" actId="47"/>
        <pc:sldMkLst>
          <pc:docMk/>
          <pc:sldMk cId="3306280193" sldId="258"/>
        </pc:sldMkLst>
      </pc:sldChg>
      <pc:sldChg chg="del">
        <pc:chgData name="H Britten" userId="7d676eb6-59d2-42bf-987f-dbb20488efaf" providerId="ADAL" clId="{AEABA766-BF0B-4638-981B-9DF66368426F}" dt="2024-09-10T11:04:59.612" v="1977" actId="47"/>
        <pc:sldMkLst>
          <pc:docMk/>
          <pc:sldMk cId="150859171" sldId="261"/>
        </pc:sldMkLst>
      </pc:sldChg>
      <pc:sldChg chg="del">
        <pc:chgData name="H Britten" userId="7d676eb6-59d2-42bf-987f-dbb20488efaf" providerId="ADAL" clId="{AEABA766-BF0B-4638-981B-9DF66368426F}" dt="2024-09-09T21:13:15.750" v="875" actId="47"/>
        <pc:sldMkLst>
          <pc:docMk/>
          <pc:sldMk cId="3372794297" sldId="262"/>
        </pc:sldMkLst>
      </pc:sldChg>
      <pc:sldChg chg="del">
        <pc:chgData name="H Britten" userId="7d676eb6-59d2-42bf-987f-dbb20488efaf" providerId="ADAL" clId="{AEABA766-BF0B-4638-981B-9DF66368426F}" dt="2024-09-10T11:05:46.438" v="1980" actId="47"/>
        <pc:sldMkLst>
          <pc:docMk/>
          <pc:sldMk cId="1647989992" sldId="729"/>
        </pc:sldMkLst>
      </pc:sldChg>
      <pc:sldChg chg="del">
        <pc:chgData name="H Britten" userId="7d676eb6-59d2-42bf-987f-dbb20488efaf" providerId="ADAL" clId="{AEABA766-BF0B-4638-981B-9DF66368426F}" dt="2024-09-09T21:13:00.737" v="868" actId="47"/>
        <pc:sldMkLst>
          <pc:docMk/>
          <pc:sldMk cId="3426432031" sldId="730"/>
        </pc:sldMkLst>
      </pc:sldChg>
      <pc:sldChg chg="del">
        <pc:chgData name="H Britten" userId="7d676eb6-59d2-42bf-987f-dbb20488efaf" providerId="ADAL" clId="{AEABA766-BF0B-4638-981B-9DF66368426F}" dt="2024-09-09T21:13:02.275" v="869" actId="47"/>
        <pc:sldMkLst>
          <pc:docMk/>
          <pc:sldMk cId="3832368898" sldId="731"/>
        </pc:sldMkLst>
      </pc:sldChg>
      <pc:sldChg chg="del">
        <pc:chgData name="H Britten" userId="7d676eb6-59d2-42bf-987f-dbb20488efaf" providerId="ADAL" clId="{AEABA766-BF0B-4638-981B-9DF66368426F}" dt="2024-09-09T21:13:04.382" v="870" actId="47"/>
        <pc:sldMkLst>
          <pc:docMk/>
          <pc:sldMk cId="1305399761" sldId="732"/>
        </pc:sldMkLst>
      </pc:sldChg>
      <pc:sldChg chg="del">
        <pc:chgData name="H Britten" userId="7d676eb6-59d2-42bf-987f-dbb20488efaf" providerId="ADAL" clId="{AEABA766-BF0B-4638-981B-9DF66368426F}" dt="2024-09-09T21:13:07.775" v="871" actId="47"/>
        <pc:sldMkLst>
          <pc:docMk/>
          <pc:sldMk cId="1381586724" sldId="733"/>
        </pc:sldMkLst>
      </pc:sldChg>
      <pc:sldChg chg="del">
        <pc:chgData name="H Britten" userId="7d676eb6-59d2-42bf-987f-dbb20488efaf" providerId="ADAL" clId="{AEABA766-BF0B-4638-981B-9DF66368426F}" dt="2024-09-09T21:13:09.895" v="872" actId="47"/>
        <pc:sldMkLst>
          <pc:docMk/>
          <pc:sldMk cId="3698430856" sldId="734"/>
        </pc:sldMkLst>
      </pc:sldChg>
      <pc:sldChg chg="del">
        <pc:chgData name="H Britten" userId="7d676eb6-59d2-42bf-987f-dbb20488efaf" providerId="ADAL" clId="{AEABA766-BF0B-4638-981B-9DF66368426F}" dt="2024-09-09T21:13:11.763" v="873" actId="47"/>
        <pc:sldMkLst>
          <pc:docMk/>
          <pc:sldMk cId="79616300" sldId="735"/>
        </pc:sldMkLst>
      </pc:sldChg>
      <pc:sldChg chg="del">
        <pc:chgData name="H Britten" userId="7d676eb6-59d2-42bf-987f-dbb20488efaf" providerId="ADAL" clId="{AEABA766-BF0B-4638-981B-9DF66368426F}" dt="2024-09-09T21:13:14.504" v="874" actId="47"/>
        <pc:sldMkLst>
          <pc:docMk/>
          <pc:sldMk cId="357313211" sldId="736"/>
        </pc:sldMkLst>
      </pc:sldChg>
      <pc:sldChg chg="add del">
        <pc:chgData name="H Britten" userId="7d676eb6-59d2-42bf-987f-dbb20488efaf" providerId="ADAL" clId="{AEABA766-BF0B-4638-981B-9DF66368426F}" dt="2024-09-10T11:05:43.033" v="1979" actId="47"/>
        <pc:sldMkLst>
          <pc:docMk/>
          <pc:sldMk cId="2315119287" sldId="737"/>
        </pc:sldMkLst>
      </pc:sldChg>
      <pc:sldChg chg="add">
        <pc:chgData name="H Britten" userId="7d676eb6-59d2-42bf-987f-dbb20488efaf" providerId="ADAL" clId="{AEABA766-BF0B-4638-981B-9DF66368426F}" dt="2024-09-09T20:26:52.803" v="0" actId="2890"/>
        <pc:sldMkLst>
          <pc:docMk/>
          <pc:sldMk cId="3751092480" sldId="738"/>
        </pc:sldMkLst>
      </pc:sldChg>
      <pc:sldChg chg="addSp modSp new mod">
        <pc:chgData name="H Britten" userId="7d676eb6-59d2-42bf-987f-dbb20488efaf" providerId="ADAL" clId="{AEABA766-BF0B-4638-981B-9DF66368426F}" dt="2024-09-09T21:11:44.347" v="864" actId="1076"/>
        <pc:sldMkLst>
          <pc:docMk/>
          <pc:sldMk cId="2869457205" sldId="739"/>
        </pc:sldMkLst>
        <pc:picChg chg="add mod">
          <ac:chgData name="H Britten" userId="7d676eb6-59d2-42bf-987f-dbb20488efaf" providerId="ADAL" clId="{AEABA766-BF0B-4638-981B-9DF66368426F}" dt="2024-09-09T21:11:44.347" v="864" actId="1076"/>
          <ac:picMkLst>
            <pc:docMk/>
            <pc:sldMk cId="2869457205" sldId="739"/>
            <ac:picMk id="3" creationId="{EF131511-CCC0-6BC8-9548-0217982882CA}"/>
          </ac:picMkLst>
        </pc:picChg>
      </pc:sldChg>
      <pc:sldChg chg="addSp delSp modSp add mod ord">
        <pc:chgData name="H Britten" userId="7d676eb6-59d2-42bf-987f-dbb20488efaf" providerId="ADAL" clId="{AEABA766-BF0B-4638-981B-9DF66368426F}" dt="2024-09-09T21:11:50.465" v="866"/>
        <pc:sldMkLst>
          <pc:docMk/>
          <pc:sldMk cId="408102418" sldId="740"/>
        </pc:sldMkLst>
        <pc:picChg chg="del">
          <ac:chgData name="H Britten" userId="7d676eb6-59d2-42bf-987f-dbb20488efaf" providerId="ADAL" clId="{AEABA766-BF0B-4638-981B-9DF66368426F}" dt="2024-09-09T21:11:00.816" v="856" actId="478"/>
          <ac:picMkLst>
            <pc:docMk/>
            <pc:sldMk cId="408102418" sldId="740"/>
            <ac:picMk id="3" creationId="{EF131511-CCC0-6BC8-9548-0217982882CA}"/>
          </ac:picMkLst>
        </pc:picChg>
        <pc:picChg chg="add mod">
          <ac:chgData name="H Britten" userId="7d676eb6-59d2-42bf-987f-dbb20488efaf" providerId="ADAL" clId="{AEABA766-BF0B-4638-981B-9DF66368426F}" dt="2024-09-09T21:11:36.260" v="861" actId="1076"/>
          <ac:picMkLst>
            <pc:docMk/>
            <pc:sldMk cId="408102418" sldId="740"/>
            <ac:picMk id="4" creationId="{3E3B4843-7EF1-0B98-BF04-302A316BD5DF}"/>
          </ac:picMkLst>
        </pc:picChg>
      </pc:sldChg>
      <pc:sldChg chg="addSp delSp modSp new mod">
        <pc:chgData name="H Britten" userId="7d676eb6-59d2-42bf-987f-dbb20488efaf" providerId="ADAL" clId="{AEABA766-BF0B-4638-981B-9DF66368426F}" dt="2024-09-10T11:03:39.699" v="1976" actId="1076"/>
        <pc:sldMkLst>
          <pc:docMk/>
          <pc:sldMk cId="2339758045" sldId="741"/>
        </pc:sldMkLst>
        <pc:spChg chg="add mod">
          <ac:chgData name="H Britten" userId="7d676eb6-59d2-42bf-987f-dbb20488efaf" providerId="ADAL" clId="{AEABA766-BF0B-4638-981B-9DF66368426F}" dt="2024-09-10T11:03:35.734" v="1975" actId="1076"/>
          <ac:spMkLst>
            <pc:docMk/>
            <pc:sldMk cId="2339758045" sldId="741"/>
            <ac:spMk id="4" creationId="{C392E404-21B1-F849-7F75-D1E0ED5D3117}"/>
          </ac:spMkLst>
        </pc:spChg>
        <pc:spChg chg="add mod">
          <ac:chgData name="H Britten" userId="7d676eb6-59d2-42bf-987f-dbb20488efaf" providerId="ADAL" clId="{AEABA766-BF0B-4638-981B-9DF66368426F}" dt="2024-09-10T11:03:29.972" v="1973" actId="1076"/>
          <ac:spMkLst>
            <pc:docMk/>
            <pc:sldMk cId="2339758045" sldId="741"/>
            <ac:spMk id="7" creationId="{FA13E9F1-6F46-ABDF-6111-2E30DA879071}"/>
          </ac:spMkLst>
        </pc:spChg>
        <pc:spChg chg="add mod">
          <ac:chgData name="H Britten" userId="7d676eb6-59d2-42bf-987f-dbb20488efaf" providerId="ADAL" clId="{AEABA766-BF0B-4638-981B-9DF66368426F}" dt="2024-09-10T11:03:39.699" v="1976" actId="1076"/>
          <ac:spMkLst>
            <pc:docMk/>
            <pc:sldMk cId="2339758045" sldId="741"/>
            <ac:spMk id="10" creationId="{4C7FD44E-7F3D-3AB7-EA7A-DB7580FCF54E}"/>
          </ac:spMkLst>
        </pc:spChg>
        <pc:spChg chg="add mod">
          <ac:chgData name="H Britten" userId="7d676eb6-59d2-42bf-987f-dbb20488efaf" providerId="ADAL" clId="{AEABA766-BF0B-4638-981B-9DF66368426F}" dt="2024-09-10T10:57:42.375" v="1925" actId="1076"/>
          <ac:spMkLst>
            <pc:docMk/>
            <pc:sldMk cId="2339758045" sldId="741"/>
            <ac:spMk id="13" creationId="{8A186ED3-D1EB-3828-A016-E66E11879053}"/>
          </ac:spMkLst>
        </pc:spChg>
        <pc:spChg chg="add mod">
          <ac:chgData name="H Britten" userId="7d676eb6-59d2-42bf-987f-dbb20488efaf" providerId="ADAL" clId="{AEABA766-BF0B-4638-981B-9DF66368426F}" dt="2024-09-10T11:00:32.305" v="1969" actId="1076"/>
          <ac:spMkLst>
            <pc:docMk/>
            <pc:sldMk cId="2339758045" sldId="741"/>
            <ac:spMk id="14" creationId="{A8C56886-2E26-FE42-6516-283680ADFB18}"/>
          </ac:spMkLst>
        </pc:spChg>
        <pc:picChg chg="add del">
          <ac:chgData name="H Britten" userId="7d676eb6-59d2-42bf-987f-dbb20488efaf" providerId="ADAL" clId="{AEABA766-BF0B-4638-981B-9DF66368426F}" dt="2024-09-10T10:49:49.001" v="1177" actId="478"/>
          <ac:picMkLst>
            <pc:docMk/>
            <pc:sldMk cId="2339758045" sldId="741"/>
            <ac:picMk id="3" creationId="{DFAD99ED-C126-F371-4E99-9198279CEA32}"/>
          </ac:picMkLst>
        </pc:picChg>
        <pc:picChg chg="add del">
          <ac:chgData name="H Britten" userId="7d676eb6-59d2-42bf-987f-dbb20488efaf" providerId="ADAL" clId="{AEABA766-BF0B-4638-981B-9DF66368426F}" dt="2024-09-10T10:51:26.781" v="1349" actId="478"/>
          <ac:picMkLst>
            <pc:docMk/>
            <pc:sldMk cId="2339758045" sldId="741"/>
            <ac:picMk id="6" creationId="{E3140D19-1669-FAB2-91F5-CCEFC5BB985A}"/>
          </ac:picMkLst>
        </pc:picChg>
        <pc:picChg chg="add del">
          <ac:chgData name="H Britten" userId="7d676eb6-59d2-42bf-987f-dbb20488efaf" providerId="ADAL" clId="{AEABA766-BF0B-4638-981B-9DF66368426F}" dt="2024-09-10T10:52:15.439" v="1443" actId="478"/>
          <ac:picMkLst>
            <pc:docMk/>
            <pc:sldMk cId="2339758045" sldId="741"/>
            <ac:picMk id="9" creationId="{983A38CC-5B65-6E36-C251-C8EFA0D67C49}"/>
          </ac:picMkLst>
        </pc:picChg>
        <pc:picChg chg="add del mod">
          <ac:chgData name="H Britten" userId="7d676eb6-59d2-42bf-987f-dbb20488efaf" providerId="ADAL" clId="{AEABA766-BF0B-4638-981B-9DF66368426F}" dt="2024-09-10T10:55:21.873" v="1911" actId="478"/>
          <ac:picMkLst>
            <pc:docMk/>
            <pc:sldMk cId="2339758045" sldId="741"/>
            <ac:picMk id="12" creationId="{4307462A-A17D-B0CC-C8E4-BFC7C27B506B}"/>
          </ac:picMkLst>
        </pc:picChg>
        <pc:picChg chg="add mod">
          <ac:chgData name="H Britten" userId="7d676eb6-59d2-42bf-987f-dbb20488efaf" providerId="ADAL" clId="{AEABA766-BF0B-4638-981B-9DF66368426F}" dt="2024-09-10T10:56:27.749" v="1916" actId="1076"/>
          <ac:picMkLst>
            <pc:docMk/>
            <pc:sldMk cId="2339758045" sldId="741"/>
            <ac:picMk id="2050" creationId="{B33C1785-0BE8-C433-DA9D-734FE4B3791F}"/>
          </ac:picMkLst>
        </pc:picChg>
        <pc:picChg chg="add mod">
          <ac:chgData name="H Britten" userId="7d676eb6-59d2-42bf-987f-dbb20488efaf" providerId="ADAL" clId="{AEABA766-BF0B-4638-981B-9DF66368426F}" dt="2024-09-10T10:59:51.870" v="1947" actId="14100"/>
          <ac:picMkLst>
            <pc:docMk/>
            <pc:sldMk cId="2339758045" sldId="741"/>
            <ac:picMk id="2052" creationId="{7E371343-4CF2-B831-9296-BCFD6799C713}"/>
          </ac:picMkLst>
        </pc:picChg>
        <pc:picChg chg="add mod">
          <ac:chgData name="H Britten" userId="7d676eb6-59d2-42bf-987f-dbb20488efaf" providerId="ADAL" clId="{AEABA766-BF0B-4638-981B-9DF66368426F}" dt="2024-09-10T10:58:28.441" v="1929" actId="1076"/>
          <ac:picMkLst>
            <pc:docMk/>
            <pc:sldMk cId="2339758045" sldId="741"/>
            <ac:picMk id="2054" creationId="{2645D0D4-BFB0-03DD-7CA2-A1B693BD5A98}"/>
          </ac:picMkLst>
        </pc:picChg>
        <pc:picChg chg="add mod">
          <ac:chgData name="H Britten" userId="7d676eb6-59d2-42bf-987f-dbb20488efaf" providerId="ADAL" clId="{AEABA766-BF0B-4638-981B-9DF66368426F}" dt="2024-09-10T10:59:19.475" v="1938" actId="1076"/>
          <ac:picMkLst>
            <pc:docMk/>
            <pc:sldMk cId="2339758045" sldId="741"/>
            <ac:picMk id="2056" creationId="{B7FF2948-8F4B-5898-74E0-4A0BE7F4BA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6AC17E9-BDBA-4D46-AE0A-E6E9D26E00F4}" type="datetimeFigureOut">
              <a:rPr lang="en-GB" smtClean="0"/>
              <a:t>09/09/2024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A216A0-92BE-4CD5-8068-75AF9963ACF9}" type="slidenum">
              <a:rPr lang="en-GB" smtClean="0"/>
              <a:t>‹#›</a:t>
            </a:fld>
            <a:endParaRPr lang="en-GB"/>
          </a:p>
        </p:txBody>
      </p:sp>
    </p:spTree>
    <p:extLst>
      <p:ext uri="{BB962C8B-B14F-4D97-AF65-F5344CB8AC3E}">
        <p14:creationId xmlns:p14="http://schemas.microsoft.com/office/powerpoint/2010/main" val="393021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216A0-92BE-4CD5-8068-75AF9963ACF9}" type="slidenum">
              <a:rPr lang="en-GB" smtClean="0"/>
              <a:t>2</a:t>
            </a:fld>
            <a:endParaRPr lang="en-GB"/>
          </a:p>
        </p:txBody>
      </p:sp>
    </p:spTree>
    <p:extLst>
      <p:ext uri="{BB962C8B-B14F-4D97-AF65-F5344CB8AC3E}">
        <p14:creationId xmlns:p14="http://schemas.microsoft.com/office/powerpoint/2010/main" val="281985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394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02268" y="364744"/>
            <a:ext cx="5382895" cy="415498"/>
          </a:xfrm>
        </p:spPr>
        <p:txBody>
          <a:bodyPr lIns="0" tIns="0" rIns="0" bIns="0"/>
          <a:lstStyle>
            <a:lvl1pPr>
              <a:defRPr sz="2700" b="1" i="0">
                <a:solidFill>
                  <a:schemeClr val="bg1"/>
                </a:solidFill>
                <a:latin typeface="Calibri"/>
                <a:cs typeface="Calibri"/>
              </a:defRPr>
            </a:lvl1pPr>
          </a:lstStyle>
          <a:p>
            <a:endParaRPr/>
          </a:p>
        </p:txBody>
      </p:sp>
      <p:sp>
        <p:nvSpPr>
          <p:cNvPr id="3" name="Holder 3"/>
          <p:cNvSpPr>
            <a:spLocks noGrp="1"/>
          </p:cNvSpPr>
          <p:nvPr>
            <p:ph type="body" idx="1"/>
          </p:nvPr>
        </p:nvSpPr>
        <p:spPr>
          <a:xfrm>
            <a:off x="535941" y="1479571"/>
            <a:ext cx="7281545" cy="323165"/>
          </a:xfrm>
        </p:spPr>
        <p:txBody>
          <a:bodyPr lIns="0" tIns="0" rIns="0" bIns="0"/>
          <a:lstStyle>
            <a:lvl1pPr>
              <a:defRPr sz="2100" b="1" i="0">
                <a:solidFill>
                  <a:srgbClr val="0070C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8193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02268" y="364744"/>
            <a:ext cx="5382895" cy="415498"/>
          </a:xfrm>
        </p:spPr>
        <p:txBody>
          <a:bodyPr lIns="0" tIns="0" rIns="0" bIns="0"/>
          <a:lstStyle>
            <a:lvl1pPr>
              <a:defRPr sz="27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4989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02268" y="364744"/>
            <a:ext cx="5382895" cy="415498"/>
          </a:xfrm>
        </p:spPr>
        <p:txBody>
          <a:bodyPr lIns="0" tIns="0" rIns="0" bIns="0"/>
          <a:lstStyle>
            <a:lvl1pPr>
              <a:defRPr sz="27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4324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6819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5850-F8EE-533B-562C-6F0BF7D2ABD4}"/>
              </a:ext>
            </a:extLst>
          </p:cNvPr>
          <p:cNvSpPr>
            <a:spLocks noGrp="1"/>
          </p:cNvSpPr>
          <p:nvPr>
            <p:ph type="ctrTitle"/>
          </p:nvPr>
        </p:nvSpPr>
        <p:spPr>
          <a:xfrm>
            <a:off x="1143000" y="2124968"/>
            <a:ext cx="6858000" cy="1384995"/>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D7BEAFBD-99E0-530F-BDC3-253F5768BFE8}"/>
              </a:ext>
            </a:extLst>
          </p:cNvPr>
          <p:cNvSpPr>
            <a:spLocks noGrp="1"/>
          </p:cNvSpPr>
          <p:nvPr>
            <p:ph type="subTitle" idx="1"/>
          </p:nvPr>
        </p:nvSpPr>
        <p:spPr>
          <a:xfrm>
            <a:off x="1143000" y="360203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FFD54843-FB75-0B4A-A29D-7AA16D8BA8AF}"/>
              </a:ext>
            </a:extLst>
          </p:cNvPr>
          <p:cNvSpPr>
            <a:spLocks noGrp="1"/>
          </p:cNvSpPr>
          <p:nvPr>
            <p:ph type="dt" sz="half" idx="10"/>
          </p:nvPr>
        </p:nvSpPr>
        <p:spPr/>
        <p:txBody>
          <a:bodyPr/>
          <a:lstStyle/>
          <a:p>
            <a:fld id="{02C22A34-32AD-4315-9C0D-B7BBD172A7BE}" type="datetimeFigureOut">
              <a:rPr lang="en-GB" smtClean="0"/>
              <a:t>09/09/2024</a:t>
            </a:fld>
            <a:endParaRPr lang="en-GB"/>
          </a:p>
        </p:txBody>
      </p:sp>
      <p:sp>
        <p:nvSpPr>
          <p:cNvPr id="5" name="Footer Placeholder 4">
            <a:extLst>
              <a:ext uri="{FF2B5EF4-FFF2-40B4-BE49-F238E27FC236}">
                <a16:creationId xmlns:a16="http://schemas.microsoft.com/office/drawing/2014/main" id="{C28C876F-8934-8129-8941-3CE7A659C4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169DF2-6967-EE50-FE42-FC9AC1DFEDCA}"/>
              </a:ext>
            </a:extLst>
          </p:cNvPr>
          <p:cNvSpPr>
            <a:spLocks noGrp="1"/>
          </p:cNvSpPr>
          <p:nvPr>
            <p:ph type="sldNum" sz="quarter" idx="12"/>
          </p:nvPr>
        </p:nvSpPr>
        <p:spPr/>
        <p:txBody>
          <a:bodyPr/>
          <a:lstStyle/>
          <a:p>
            <a:fld id="{174A1C7B-6A74-466E-BBF3-9C16771EA739}" type="slidenum">
              <a:rPr lang="en-GB" smtClean="0"/>
              <a:t>‹#›</a:t>
            </a:fld>
            <a:endParaRPr lang="en-GB"/>
          </a:p>
        </p:txBody>
      </p:sp>
    </p:spTree>
    <p:extLst>
      <p:ext uri="{BB962C8B-B14F-4D97-AF65-F5344CB8AC3E}">
        <p14:creationId xmlns:p14="http://schemas.microsoft.com/office/powerpoint/2010/main" val="387894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40438"/>
            <a:ext cx="9144000" cy="1024255"/>
          </a:xfrm>
          <a:custGeom>
            <a:avLst/>
            <a:gdLst/>
            <a:ahLst/>
            <a:cxnLst/>
            <a:rect l="l" t="t" r="r" b="b"/>
            <a:pathLst>
              <a:path w="9144000" h="1024255">
                <a:moveTo>
                  <a:pt x="0" y="1024127"/>
                </a:moveTo>
                <a:lnTo>
                  <a:pt x="9144000" y="1024127"/>
                </a:lnTo>
                <a:lnTo>
                  <a:pt x="9144000" y="0"/>
                </a:lnTo>
                <a:lnTo>
                  <a:pt x="0" y="0"/>
                </a:lnTo>
                <a:lnTo>
                  <a:pt x="0" y="1024127"/>
                </a:lnTo>
                <a:close/>
              </a:path>
            </a:pathLst>
          </a:custGeom>
          <a:solidFill>
            <a:srgbClr val="00AEEF"/>
          </a:solidFill>
        </p:spPr>
        <p:txBody>
          <a:bodyPr wrap="square" lIns="0" tIns="0" rIns="0" bIns="0" rtlCol="0"/>
          <a:lstStyle/>
          <a:p>
            <a:endParaRPr sz="1350"/>
          </a:p>
        </p:txBody>
      </p:sp>
      <p:sp>
        <p:nvSpPr>
          <p:cNvPr id="17" name="bk object 17"/>
          <p:cNvSpPr/>
          <p:nvPr/>
        </p:nvSpPr>
        <p:spPr>
          <a:xfrm>
            <a:off x="0" y="6172200"/>
            <a:ext cx="9144000" cy="381000"/>
          </a:xfrm>
          <a:custGeom>
            <a:avLst/>
            <a:gdLst/>
            <a:ahLst/>
            <a:cxnLst/>
            <a:rect l="l" t="t" r="r" b="b"/>
            <a:pathLst>
              <a:path w="9144000" h="381000">
                <a:moveTo>
                  <a:pt x="0" y="381000"/>
                </a:moveTo>
                <a:lnTo>
                  <a:pt x="9144000" y="381000"/>
                </a:lnTo>
                <a:lnTo>
                  <a:pt x="9144000" y="0"/>
                </a:lnTo>
                <a:lnTo>
                  <a:pt x="0" y="0"/>
                </a:lnTo>
                <a:lnTo>
                  <a:pt x="0" y="381000"/>
                </a:lnTo>
                <a:close/>
              </a:path>
            </a:pathLst>
          </a:custGeom>
          <a:solidFill>
            <a:srgbClr val="005370"/>
          </a:solidFill>
        </p:spPr>
        <p:txBody>
          <a:bodyPr wrap="square" lIns="0" tIns="0" rIns="0" bIns="0" rtlCol="0"/>
          <a:lstStyle/>
          <a:p>
            <a:endParaRPr sz="1350"/>
          </a:p>
        </p:txBody>
      </p:sp>
      <p:sp>
        <p:nvSpPr>
          <p:cNvPr id="18" name="bk object 18"/>
          <p:cNvSpPr/>
          <p:nvPr/>
        </p:nvSpPr>
        <p:spPr>
          <a:xfrm>
            <a:off x="6798565" y="3822193"/>
            <a:ext cx="2209799" cy="217169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a:p>
        </p:txBody>
      </p:sp>
      <p:sp>
        <p:nvSpPr>
          <p:cNvPr id="2" name="Holder 2"/>
          <p:cNvSpPr>
            <a:spLocks noGrp="1"/>
          </p:cNvSpPr>
          <p:nvPr>
            <p:ph type="title"/>
          </p:nvPr>
        </p:nvSpPr>
        <p:spPr>
          <a:xfrm>
            <a:off x="402268" y="364744"/>
            <a:ext cx="5382895" cy="553998"/>
          </a:xfrm>
          <a:prstGeom prst="rect">
            <a:avLst/>
          </a:prstGeom>
        </p:spPr>
        <p:txBody>
          <a:bodyPr wrap="square" lIns="0" tIns="0" rIns="0" bIns="0">
            <a:spAutoFit/>
          </a:bodyPr>
          <a:lstStyle>
            <a:lvl1pPr>
              <a:defRPr sz="3600" b="1" i="0">
                <a:solidFill>
                  <a:schemeClr val="bg1"/>
                </a:solidFill>
                <a:latin typeface="Calibri"/>
                <a:cs typeface="Calibri"/>
              </a:defRPr>
            </a:lvl1pPr>
          </a:lstStyle>
          <a:p>
            <a:endParaRPr/>
          </a:p>
        </p:txBody>
      </p:sp>
      <p:sp>
        <p:nvSpPr>
          <p:cNvPr id="3" name="Holder 3"/>
          <p:cNvSpPr>
            <a:spLocks noGrp="1"/>
          </p:cNvSpPr>
          <p:nvPr>
            <p:ph type="body" idx="1"/>
          </p:nvPr>
        </p:nvSpPr>
        <p:spPr>
          <a:xfrm>
            <a:off x="535941" y="1479571"/>
            <a:ext cx="7281545" cy="430887"/>
          </a:xfrm>
          <a:prstGeom prst="rect">
            <a:avLst/>
          </a:prstGeom>
        </p:spPr>
        <p:txBody>
          <a:bodyPr wrap="square" lIns="0" tIns="0" rIns="0" bIns="0">
            <a:spAutoFit/>
          </a:bodyPr>
          <a:lstStyle>
            <a:lvl1pPr>
              <a:defRPr sz="2800" b="1" i="0">
                <a:solidFill>
                  <a:srgbClr val="0070C0"/>
                </a:solidFill>
                <a:latin typeface="Calibri"/>
                <a:cs typeface="Calibri"/>
              </a:defRPr>
            </a:lvl1pPr>
          </a:lstStyle>
          <a:p>
            <a:endParaRPr/>
          </a:p>
        </p:txBody>
      </p:sp>
      <p:sp>
        <p:nvSpPr>
          <p:cNvPr id="4" name="Holder 4"/>
          <p:cNvSpPr>
            <a:spLocks noGrp="1"/>
          </p:cNvSpPr>
          <p:nvPr>
            <p:ph type="ftr" sz="quarter" idx="5"/>
          </p:nvPr>
        </p:nvSpPr>
        <p:spPr>
          <a:xfrm>
            <a:off x="3108960" y="6377941"/>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9/9/2024</a:t>
            </a:fld>
            <a:endParaRPr lang="en-US"/>
          </a:p>
        </p:txBody>
      </p:sp>
      <p:sp>
        <p:nvSpPr>
          <p:cNvPr id="6" name="Holder 6"/>
          <p:cNvSpPr>
            <a:spLocks noGrp="1"/>
          </p:cNvSpPr>
          <p:nvPr>
            <p:ph type="sldNum" sz="quarter" idx="7"/>
          </p:nvPr>
        </p:nvSpPr>
        <p:spPr>
          <a:xfrm>
            <a:off x="6583680" y="6377941"/>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TextBox 7">
            <a:extLst>
              <a:ext uri="{FF2B5EF4-FFF2-40B4-BE49-F238E27FC236}">
                <a16:creationId xmlns:a16="http://schemas.microsoft.com/office/drawing/2014/main" id="{A6A18F77-5CE3-6167-CE3F-87BB6B5CAAF3}"/>
              </a:ext>
            </a:extLst>
          </p:cNvPr>
          <p:cNvSpPr txBox="1"/>
          <p:nvPr userDrawn="1">
            <p:extLst>
              <p:ext uri="{1162E1C5-73C7-4A58-AE30-91384D911F3F}">
                <p184:classification xmlns:p184="http://schemas.microsoft.com/office/powerpoint/2018/4/main" val="ftr"/>
              </p:ext>
            </p:extLst>
          </p:nvPr>
        </p:nvSpPr>
        <p:spPr>
          <a:xfrm>
            <a:off x="4223512" y="6705600"/>
            <a:ext cx="72548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CONTROLLED</a:t>
            </a:r>
          </a:p>
        </p:txBody>
      </p:sp>
    </p:spTree>
    <p:extLst>
      <p:ext uri="{BB962C8B-B14F-4D97-AF65-F5344CB8AC3E}">
        <p14:creationId xmlns:p14="http://schemas.microsoft.com/office/powerpoint/2010/main" val="166447623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bikeability.org.uk/" TargetMode="Externa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864784-241B-9F00-DDC0-43B939309820}"/>
              </a:ext>
            </a:extLst>
          </p:cNvPr>
          <p:cNvSpPr>
            <a:spLocks noGrp="1"/>
          </p:cNvSpPr>
          <p:nvPr>
            <p:ph type="title"/>
          </p:nvPr>
        </p:nvSpPr>
        <p:spPr>
          <a:xfrm>
            <a:off x="402268" y="-415498"/>
            <a:ext cx="5382895" cy="415498"/>
          </a:xfrm>
        </p:spPr>
        <p:txBody>
          <a:bodyPr wrap="square" lIns="0" tIns="0" rIns="0" bIns="0" anchor="b">
            <a:spAutoFit/>
          </a:bodyPr>
          <a:lstStyle/>
          <a:p>
            <a:r>
              <a:rPr lang="en-GB" dirty="0"/>
              <a:t>Modeshift </a:t>
            </a:r>
            <a:r>
              <a:rPr lang="en-GB" dirty="0" err="1"/>
              <a:t>TravelWise</a:t>
            </a:r>
            <a:r>
              <a:rPr lang="en-GB" dirty="0"/>
              <a:t> Week</a:t>
            </a:r>
          </a:p>
        </p:txBody>
      </p:sp>
      <p:sp>
        <p:nvSpPr>
          <p:cNvPr id="4" name="object 4" descr="Modeshift &#10;supporting sustainable travel"/>
          <p:cNvSpPr/>
          <p:nvPr/>
        </p:nvSpPr>
        <p:spPr>
          <a:xfrm>
            <a:off x="5869922" y="599603"/>
            <a:ext cx="3164441" cy="57764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685800"/>
            <a:endParaRPr sz="1350">
              <a:solidFill>
                <a:prstClr val="black"/>
              </a:solidFill>
              <a:latin typeface="Calibri"/>
            </a:endParaRPr>
          </a:p>
        </p:txBody>
      </p:sp>
      <p:pic>
        <p:nvPicPr>
          <p:cNvPr id="8" name="Picture 7" descr="Modeshift Travelwise Week">
            <a:extLst>
              <a:ext uri="{FF2B5EF4-FFF2-40B4-BE49-F238E27FC236}">
                <a16:creationId xmlns:a16="http://schemas.microsoft.com/office/drawing/2014/main" id="{B2B226BB-5EE0-D548-9121-B538CD8D46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59" y="1654745"/>
            <a:ext cx="8818904" cy="4404475"/>
          </a:xfrm>
          <a:prstGeom prst="rect">
            <a:avLst/>
          </a:prstGeom>
        </p:spPr>
      </p:pic>
      <p:sp>
        <p:nvSpPr>
          <p:cNvPr id="2" name="Rectangle 1">
            <a:extLst>
              <a:ext uri="{FF2B5EF4-FFF2-40B4-BE49-F238E27FC236}">
                <a16:creationId xmlns:a16="http://schemas.microsoft.com/office/drawing/2014/main" id="{F28A35B9-7455-57EB-3C6A-5CC617888E95}"/>
              </a:ext>
              <a:ext uri="{C183D7F6-B498-43B3-948B-1728B52AA6E4}">
                <adec:decorative xmlns:adec="http://schemas.microsoft.com/office/drawing/2017/decorative" val="1"/>
              </a:ext>
            </a:extLst>
          </p:cNvPr>
          <p:cNvSpPr/>
          <p:nvPr/>
        </p:nvSpPr>
        <p:spPr>
          <a:xfrm>
            <a:off x="3889612" y="6619164"/>
            <a:ext cx="1310185" cy="238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descr="in conjunction with European Mobility Week">
            <a:extLst>
              <a:ext uri="{FF2B5EF4-FFF2-40B4-BE49-F238E27FC236}">
                <a16:creationId xmlns:a16="http://schemas.microsoft.com/office/drawing/2014/main" id="{45EC10EE-773E-EFAF-4E5D-759ED0A0C80A}"/>
              </a:ext>
            </a:extLst>
          </p:cNvPr>
          <p:cNvGrpSpPr/>
          <p:nvPr/>
        </p:nvGrpSpPr>
        <p:grpSpPr>
          <a:xfrm>
            <a:off x="4654967" y="5689888"/>
            <a:ext cx="4273574" cy="369332"/>
            <a:chOff x="3202555" y="5720491"/>
            <a:chExt cx="4273574" cy="369332"/>
          </a:xfrm>
        </p:grpSpPr>
        <p:pic>
          <p:nvPicPr>
            <p:cNvPr id="6" name="Picture 5">
              <a:extLst>
                <a:ext uri="{FF2B5EF4-FFF2-40B4-BE49-F238E27FC236}">
                  <a16:creationId xmlns:a16="http://schemas.microsoft.com/office/drawing/2014/main" id="{CC3936C2-9AC8-3A47-1311-4C85F67A12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9797" y="5835315"/>
              <a:ext cx="2276332" cy="139684"/>
            </a:xfrm>
            <a:prstGeom prst="rect">
              <a:avLst/>
            </a:prstGeom>
          </p:spPr>
        </p:pic>
        <p:sp>
          <p:nvSpPr>
            <p:cNvPr id="7" name="TextBox 6">
              <a:extLst>
                <a:ext uri="{FF2B5EF4-FFF2-40B4-BE49-F238E27FC236}">
                  <a16:creationId xmlns:a16="http://schemas.microsoft.com/office/drawing/2014/main" id="{D410CC63-E43C-DF6A-CC02-B938E49C055F}"/>
                </a:ext>
              </a:extLst>
            </p:cNvPr>
            <p:cNvSpPr txBox="1"/>
            <p:nvPr/>
          </p:nvSpPr>
          <p:spPr>
            <a:xfrm>
              <a:off x="3202555" y="5720491"/>
              <a:ext cx="1997242" cy="369332"/>
            </a:xfrm>
            <a:prstGeom prst="rect">
              <a:avLst/>
            </a:prstGeom>
            <a:noFill/>
          </p:spPr>
          <p:txBody>
            <a:bodyPr wrap="square" rtlCol="0">
              <a:spAutoFit/>
            </a:bodyPr>
            <a:lstStyle/>
            <a:p>
              <a:r>
                <a:rPr lang="en-GB" dirty="0"/>
                <a:t>In conjunction with</a:t>
              </a:r>
            </a:p>
          </p:txBody>
        </p:sp>
      </p:grpSp>
    </p:spTree>
    <p:extLst>
      <p:ext uri="{BB962C8B-B14F-4D97-AF65-F5344CB8AC3E}">
        <p14:creationId xmlns:p14="http://schemas.microsoft.com/office/powerpoint/2010/main" val="2626143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E67D2-5F97-E779-CD59-FBC11031985D}"/>
              </a:ext>
            </a:extLst>
          </p:cNvPr>
          <p:cNvSpPr>
            <a:spLocks noGrp="1"/>
          </p:cNvSpPr>
          <p:nvPr>
            <p:ph type="ctrTitle"/>
          </p:nvPr>
        </p:nvSpPr>
        <p:spPr>
          <a:xfrm>
            <a:off x="1143000" y="-1384995"/>
            <a:ext cx="6858000" cy="1384995"/>
          </a:xfrm>
        </p:spPr>
        <p:txBody>
          <a:bodyPr wrap="square" lIns="0" tIns="0" rIns="0" bIns="0" anchor="b">
            <a:spAutoFit/>
          </a:bodyPr>
          <a:lstStyle/>
          <a:p>
            <a:r>
              <a:rPr lang="en-GB" dirty="0"/>
              <a:t>We look forward to you joining us</a:t>
            </a:r>
          </a:p>
        </p:txBody>
      </p:sp>
      <p:sp>
        <p:nvSpPr>
          <p:cNvPr id="10" name="TextBox 9">
            <a:extLst>
              <a:ext uri="{FF2B5EF4-FFF2-40B4-BE49-F238E27FC236}">
                <a16:creationId xmlns:a16="http://schemas.microsoft.com/office/drawing/2014/main" id="{17C52AF0-4FF3-F066-3CDE-A598542B2A4B}"/>
              </a:ext>
            </a:extLst>
          </p:cNvPr>
          <p:cNvSpPr txBox="1"/>
          <p:nvPr/>
        </p:nvSpPr>
        <p:spPr>
          <a:xfrm>
            <a:off x="109637" y="699080"/>
            <a:ext cx="5983000" cy="492443"/>
          </a:xfrm>
          <a:prstGeom prst="rect">
            <a:avLst/>
          </a:prstGeom>
          <a:noFill/>
        </p:spPr>
        <p:txBody>
          <a:bodyPr wrap="square" rtlCol="0">
            <a:spAutoFit/>
          </a:bodyPr>
          <a:lstStyle/>
          <a:p>
            <a:r>
              <a:rPr lang="en-GB" sz="2600" b="1" dirty="0">
                <a:solidFill>
                  <a:schemeClr val="bg1"/>
                </a:solidFill>
                <a:latin typeface="Arial" panose="020B0604020202020204" pitchFamily="34" charset="0"/>
                <a:cs typeface="Arial" panose="020B0604020202020204" pitchFamily="34" charset="0"/>
              </a:rPr>
              <a:t>We look forward to you joining us!</a:t>
            </a:r>
          </a:p>
        </p:txBody>
      </p:sp>
      <p:sp>
        <p:nvSpPr>
          <p:cNvPr id="2" name="object 4" descr="Modeshift supporting sustainable travel">
            <a:extLst>
              <a:ext uri="{FF2B5EF4-FFF2-40B4-BE49-F238E27FC236}">
                <a16:creationId xmlns:a16="http://schemas.microsoft.com/office/drawing/2014/main" id="{E841E83E-4F2F-11C3-DE18-23FBE04C771F}"/>
              </a:ext>
            </a:extLst>
          </p:cNvPr>
          <p:cNvSpPr/>
          <p:nvPr/>
        </p:nvSpPr>
        <p:spPr>
          <a:xfrm>
            <a:off x="5869922" y="599603"/>
            <a:ext cx="3164441" cy="57764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685800"/>
            <a:endParaRPr sz="1350">
              <a:solidFill>
                <a:prstClr val="black"/>
              </a:solidFill>
              <a:latin typeface="Calibri"/>
            </a:endParaRPr>
          </a:p>
        </p:txBody>
      </p:sp>
      <p:pic>
        <p:nvPicPr>
          <p:cNvPr id="3" name="Picture 2" descr="Modeshift TravelWise Week">
            <a:extLst>
              <a:ext uri="{FF2B5EF4-FFF2-40B4-BE49-F238E27FC236}">
                <a16:creationId xmlns:a16="http://schemas.microsoft.com/office/drawing/2014/main" id="{B8F4E671-FE93-4970-96ED-B0A393B224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73204" y="1552123"/>
            <a:ext cx="3797592" cy="1723030"/>
          </a:xfrm>
          <a:prstGeom prst="rect">
            <a:avLst/>
          </a:prstGeom>
        </p:spPr>
      </p:pic>
      <p:sp>
        <p:nvSpPr>
          <p:cNvPr id="5" name="Rectangle 4">
            <a:extLst>
              <a:ext uri="{FF2B5EF4-FFF2-40B4-BE49-F238E27FC236}">
                <a16:creationId xmlns:a16="http://schemas.microsoft.com/office/drawing/2014/main" id="{DD9E2E2B-C95D-5B68-C884-B83B6EADCA7F}"/>
              </a:ext>
              <a:ext uri="{C183D7F6-B498-43B3-948B-1728B52AA6E4}">
                <adec:decorative xmlns:adec="http://schemas.microsoft.com/office/drawing/2017/decorative" val="1"/>
              </a:ext>
            </a:extLst>
          </p:cNvPr>
          <p:cNvSpPr/>
          <p:nvPr/>
        </p:nvSpPr>
        <p:spPr>
          <a:xfrm>
            <a:off x="3889612" y="6619164"/>
            <a:ext cx="1310185" cy="238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FB7334D-026D-EECA-7533-48B3C7DEAB07}"/>
              </a:ext>
              <a:ext uri="{C183D7F6-B498-43B3-948B-1728B52AA6E4}">
                <adec:decorative xmlns:adec="http://schemas.microsoft.com/office/drawing/2017/decorative" val="1"/>
              </a:ext>
            </a:extLst>
          </p:cNvPr>
          <p:cNvSpPr/>
          <p:nvPr/>
        </p:nvSpPr>
        <p:spPr>
          <a:xfrm>
            <a:off x="6470796" y="3428999"/>
            <a:ext cx="2673204" cy="2745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ADA6EF-B868-7444-2B2C-81D976B6CE17}"/>
              </a:ext>
            </a:extLst>
          </p:cNvPr>
          <p:cNvSpPr txBox="1"/>
          <p:nvPr/>
        </p:nvSpPr>
        <p:spPr>
          <a:xfrm>
            <a:off x="301806" y="2774423"/>
            <a:ext cx="8540387" cy="2416046"/>
          </a:xfrm>
          <a:prstGeom prst="rect">
            <a:avLst/>
          </a:prstGeom>
          <a:noFill/>
        </p:spPr>
        <p:txBody>
          <a:bodyPr wrap="square" rtlCol="0">
            <a:spAutoFit/>
          </a:bodyPr>
          <a:lstStyle/>
          <a:p>
            <a:endParaRPr lang="en-GB" sz="1350" dirty="0">
              <a:solidFill>
                <a:srgbClr val="336699"/>
              </a:solidFill>
            </a:endParaRPr>
          </a:p>
          <a:p>
            <a:pPr algn="ctr"/>
            <a:r>
              <a:rPr lang="en-GB" sz="2000" dirty="0">
                <a:solidFill>
                  <a:srgbClr val="336699"/>
                </a:solidFill>
                <a:latin typeface="Arial" panose="020B0604020202020204" pitchFamily="34" charset="0"/>
                <a:cs typeface="Arial" panose="020B0604020202020204" pitchFamily="34" charset="0"/>
              </a:rPr>
              <a:t>#TravelWisely with a</a:t>
            </a:r>
          </a:p>
          <a:p>
            <a:pPr algn="ctr"/>
            <a:r>
              <a:rPr lang="en-GB" sz="2000" b="1" dirty="0">
                <a:solidFill>
                  <a:srgbClr val="336699"/>
                </a:solidFill>
                <a:latin typeface="Arial" panose="020B0604020202020204" pitchFamily="34" charset="0"/>
                <a:cs typeface="Arial" panose="020B0604020202020204" pitchFamily="34" charset="0"/>
              </a:rPr>
              <a:t> </a:t>
            </a:r>
            <a:r>
              <a:rPr lang="en-GB" sz="2800" b="1" dirty="0">
                <a:solidFill>
                  <a:srgbClr val="336699"/>
                </a:solidFill>
                <a:latin typeface="Arial" panose="020B0604020202020204" pitchFamily="34" charset="0"/>
                <a:cs typeface="Arial" panose="020B0604020202020204" pitchFamily="34" charset="0"/>
              </a:rPr>
              <a:t>Walk</a:t>
            </a:r>
            <a:r>
              <a:rPr lang="en-GB" sz="2000" dirty="0">
                <a:solidFill>
                  <a:srgbClr val="336699"/>
                </a:solidFill>
                <a:latin typeface="Arial" panose="020B0604020202020204" pitchFamily="34" charset="0"/>
                <a:cs typeface="Arial" panose="020B0604020202020204" pitchFamily="34" charset="0"/>
              </a:rPr>
              <a:t>, </a:t>
            </a:r>
          </a:p>
          <a:p>
            <a:pPr algn="ctr"/>
            <a:r>
              <a:rPr lang="en-GB" sz="2800" dirty="0">
                <a:solidFill>
                  <a:srgbClr val="336699"/>
                </a:solidFill>
                <a:latin typeface="Arial" panose="020B0604020202020204" pitchFamily="34" charset="0"/>
                <a:cs typeface="Arial" panose="020B0604020202020204" pitchFamily="34" charset="0"/>
              </a:rPr>
              <a:t>      </a:t>
            </a:r>
            <a:r>
              <a:rPr lang="en-GB" sz="2800" b="1" dirty="0">
                <a:solidFill>
                  <a:srgbClr val="336699"/>
                </a:solidFill>
                <a:latin typeface="Arial" panose="020B0604020202020204" pitchFamily="34" charset="0"/>
                <a:cs typeface="Arial" panose="020B0604020202020204" pitchFamily="34" charset="0"/>
              </a:rPr>
              <a:t>Wheel</a:t>
            </a:r>
            <a:r>
              <a:rPr lang="en-GB" sz="2000" dirty="0">
                <a:solidFill>
                  <a:srgbClr val="336699"/>
                </a:solidFill>
                <a:latin typeface="Arial" panose="020B0604020202020204" pitchFamily="34" charset="0"/>
                <a:cs typeface="Arial" panose="020B0604020202020204" pitchFamily="34" charset="0"/>
              </a:rPr>
              <a:t> or </a:t>
            </a:r>
          </a:p>
          <a:p>
            <a:pPr algn="ctr"/>
            <a:r>
              <a:rPr lang="en-GB" sz="2800" b="1" dirty="0">
                <a:solidFill>
                  <a:srgbClr val="336699"/>
                </a:solidFill>
                <a:latin typeface="Arial" panose="020B0604020202020204" pitchFamily="34" charset="0"/>
                <a:cs typeface="Arial" panose="020B0604020202020204" pitchFamily="34" charset="0"/>
              </a:rPr>
              <a:t>Ride</a:t>
            </a:r>
            <a:r>
              <a:rPr lang="en-GB" sz="2800" dirty="0">
                <a:solidFill>
                  <a:srgbClr val="336699"/>
                </a:solidFill>
                <a:latin typeface="Arial" panose="020B0604020202020204" pitchFamily="34" charset="0"/>
                <a:cs typeface="Arial" panose="020B0604020202020204" pitchFamily="34" charset="0"/>
              </a:rPr>
              <a:t> </a:t>
            </a:r>
          </a:p>
          <a:p>
            <a:pPr algn="ctr"/>
            <a:r>
              <a:rPr lang="en-GB" sz="2000" dirty="0">
                <a:solidFill>
                  <a:srgbClr val="336699"/>
                </a:solidFill>
                <a:latin typeface="Arial" panose="020B0604020202020204" pitchFamily="34" charset="0"/>
                <a:cs typeface="Arial" panose="020B0604020202020204" pitchFamily="34" charset="0"/>
              </a:rPr>
              <a:t>to help create healthier, cleaner, greener and safer places for everyone!</a:t>
            </a:r>
          </a:p>
          <a:p>
            <a:endParaRPr lang="en-GB" sz="1350" dirty="0"/>
          </a:p>
        </p:txBody>
      </p:sp>
      <p:pic>
        <p:nvPicPr>
          <p:cNvPr id="4" name="Picture 3" descr="active travel STARS characters">
            <a:extLst>
              <a:ext uri="{FF2B5EF4-FFF2-40B4-BE49-F238E27FC236}">
                <a16:creationId xmlns:a16="http://schemas.microsoft.com/office/drawing/2014/main" id="{AFF4ED2D-1E54-73D9-5D81-2E079FFD2C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2720" y="5042834"/>
            <a:ext cx="8639473" cy="1131675"/>
          </a:xfrm>
          <a:prstGeom prst="rect">
            <a:avLst/>
          </a:prstGeom>
        </p:spPr>
      </p:pic>
    </p:spTree>
    <p:extLst>
      <p:ext uri="{BB962C8B-B14F-4D97-AF65-F5344CB8AC3E}">
        <p14:creationId xmlns:p14="http://schemas.microsoft.com/office/powerpoint/2010/main" val="231511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descr="Modeshift supporting sustainable travel">
            <a:extLst>
              <a:ext uri="{FF2B5EF4-FFF2-40B4-BE49-F238E27FC236}">
                <a16:creationId xmlns:a16="http://schemas.microsoft.com/office/drawing/2014/main" id="{E841E83E-4F2F-11C3-DE18-23FBE04C771F}"/>
              </a:ext>
            </a:extLst>
          </p:cNvPr>
          <p:cNvSpPr/>
          <p:nvPr/>
        </p:nvSpPr>
        <p:spPr>
          <a:xfrm>
            <a:off x="5869922" y="599603"/>
            <a:ext cx="3164441" cy="57764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685800"/>
            <a:endParaRPr sz="1350">
              <a:solidFill>
                <a:prstClr val="black"/>
              </a:solidFill>
              <a:latin typeface="Calibri"/>
            </a:endParaRPr>
          </a:p>
        </p:txBody>
      </p:sp>
      <p:pic>
        <p:nvPicPr>
          <p:cNvPr id="3" name="Picture 2" descr="Modeshift TravelWise Week">
            <a:extLst>
              <a:ext uri="{FF2B5EF4-FFF2-40B4-BE49-F238E27FC236}">
                <a16:creationId xmlns:a16="http://schemas.microsoft.com/office/drawing/2014/main" id="{B8F4E671-FE93-4970-96ED-B0A393B2249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408107"/>
            <a:ext cx="2803968" cy="1272206"/>
          </a:xfrm>
          <a:prstGeom prst="rect">
            <a:avLst/>
          </a:prstGeom>
        </p:spPr>
      </p:pic>
      <p:sp>
        <p:nvSpPr>
          <p:cNvPr id="5" name="Rectangle 4">
            <a:extLst>
              <a:ext uri="{FF2B5EF4-FFF2-40B4-BE49-F238E27FC236}">
                <a16:creationId xmlns:a16="http://schemas.microsoft.com/office/drawing/2014/main" id="{DD9E2E2B-C95D-5B68-C884-B83B6EADCA7F}"/>
              </a:ext>
              <a:ext uri="{C183D7F6-B498-43B3-948B-1728B52AA6E4}">
                <adec:decorative xmlns:adec="http://schemas.microsoft.com/office/drawing/2017/decorative" val="1"/>
              </a:ext>
            </a:extLst>
          </p:cNvPr>
          <p:cNvSpPr/>
          <p:nvPr/>
        </p:nvSpPr>
        <p:spPr>
          <a:xfrm>
            <a:off x="3889612" y="6619164"/>
            <a:ext cx="1310185" cy="238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FB7334D-026D-EECA-7533-48B3C7DEAB07}"/>
              </a:ext>
              <a:ext uri="{C183D7F6-B498-43B3-948B-1728B52AA6E4}">
                <adec:decorative xmlns:adec="http://schemas.microsoft.com/office/drawing/2017/decorative" val="1"/>
              </a:ext>
            </a:extLst>
          </p:cNvPr>
          <p:cNvSpPr/>
          <p:nvPr/>
        </p:nvSpPr>
        <p:spPr>
          <a:xfrm>
            <a:off x="6470796" y="3428999"/>
            <a:ext cx="2673204" cy="2745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ctive travel STARS characters">
            <a:extLst>
              <a:ext uri="{FF2B5EF4-FFF2-40B4-BE49-F238E27FC236}">
                <a16:creationId xmlns:a16="http://schemas.microsoft.com/office/drawing/2014/main" id="{AFF4ED2D-1E54-73D9-5D81-2E079FFD2C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7018" y="5487364"/>
            <a:ext cx="6625188" cy="677145"/>
          </a:xfrm>
          <a:prstGeom prst="rect">
            <a:avLst/>
          </a:prstGeom>
        </p:spPr>
      </p:pic>
      <p:sp>
        <p:nvSpPr>
          <p:cNvPr id="11" name="Title 11">
            <a:extLst>
              <a:ext uri="{FF2B5EF4-FFF2-40B4-BE49-F238E27FC236}">
                <a16:creationId xmlns:a16="http://schemas.microsoft.com/office/drawing/2014/main" id="{0D63D6DD-7342-183B-A22F-D99FF046157F}"/>
              </a:ext>
            </a:extLst>
          </p:cNvPr>
          <p:cNvSpPr txBox="1">
            <a:spLocks/>
          </p:cNvSpPr>
          <p:nvPr/>
        </p:nvSpPr>
        <p:spPr>
          <a:xfrm>
            <a:off x="723819" y="472927"/>
            <a:ext cx="6858000" cy="830997"/>
          </a:xfrm>
          <a:prstGeom prst="rect">
            <a:avLst/>
          </a:prstGeom>
        </p:spPr>
        <p:txBody>
          <a:bodyPr wrap="square" lIns="0" tIns="0" rIns="0" bIns="0" anchor="b">
            <a:spAutoFit/>
          </a:bodyPr>
          <a:lstStyle>
            <a:lvl1pPr algn="ctr">
              <a:defRPr sz="4500" b="1" i="0">
                <a:solidFill>
                  <a:schemeClr val="bg1"/>
                </a:solidFill>
                <a:latin typeface="Calibri"/>
                <a:ea typeface="+mj-ea"/>
                <a:cs typeface="Calibri"/>
              </a:defRPr>
            </a:lvl1pPr>
          </a:lstStyle>
          <a:p>
            <a:pPr defTabSz="914400"/>
            <a:r>
              <a:rPr lang="en-GB" sz="5400" kern="0" dirty="0">
                <a:solidFill>
                  <a:schemeClr val="tx2"/>
                </a:solidFill>
              </a:rPr>
              <a:t>Join in</a:t>
            </a:r>
          </a:p>
        </p:txBody>
      </p:sp>
      <p:sp>
        <p:nvSpPr>
          <p:cNvPr id="13" name="Title 9">
            <a:extLst>
              <a:ext uri="{FF2B5EF4-FFF2-40B4-BE49-F238E27FC236}">
                <a16:creationId xmlns:a16="http://schemas.microsoft.com/office/drawing/2014/main" id="{E6BF6CAF-CEE5-956F-26FF-E052AC77DFE5}"/>
              </a:ext>
            </a:extLst>
          </p:cNvPr>
          <p:cNvSpPr txBox="1">
            <a:spLocks/>
          </p:cNvSpPr>
          <p:nvPr/>
        </p:nvSpPr>
        <p:spPr>
          <a:xfrm>
            <a:off x="6340033" y="1532559"/>
            <a:ext cx="2673204" cy="1908215"/>
          </a:xfrm>
          <a:prstGeom prst="rect">
            <a:avLst/>
          </a:prstGeom>
          <a:solidFill>
            <a:srgbClr val="97E4FF"/>
          </a:solidFill>
        </p:spPr>
        <p:txBody>
          <a:bodyPr wrap="square" lIns="0" tIns="0" rIns="0" bIns="0" anchor="b">
            <a:spAutoFit/>
          </a:bodyPr>
          <a:lstStyle>
            <a:lvl1pPr algn="ctr">
              <a:defRPr sz="4500" b="1" i="0">
                <a:solidFill>
                  <a:schemeClr val="bg1"/>
                </a:solidFill>
                <a:latin typeface="Calibri"/>
                <a:ea typeface="+mj-ea"/>
                <a:cs typeface="Calibri"/>
              </a:defRPr>
            </a:lvl1pPr>
          </a:lstStyle>
          <a:p>
            <a:pPr defTabSz="914400"/>
            <a:r>
              <a:rPr lang="en-GB" sz="1600" kern="0" dirty="0">
                <a:solidFill>
                  <a:schemeClr val="tx2"/>
                </a:solidFill>
                <a:latin typeface="Gill Sans MT" panose="020B0502020104020203" pitchFamily="34" charset="0"/>
              </a:rPr>
              <a:t>Walk, Scoot or Ride to school on </a:t>
            </a:r>
          </a:p>
          <a:p>
            <a:pPr defTabSz="914400"/>
            <a:endParaRPr lang="en-GB" sz="1600" kern="0" dirty="0">
              <a:solidFill>
                <a:schemeClr val="tx2"/>
              </a:solidFill>
              <a:latin typeface="Gill Sans MT" panose="020B0502020104020203" pitchFamily="34" charset="0"/>
            </a:endParaRPr>
          </a:p>
          <a:p>
            <a:pPr defTabSz="914400"/>
            <a:endParaRPr lang="en-GB" sz="2800" kern="0" dirty="0">
              <a:solidFill>
                <a:schemeClr val="tx2"/>
              </a:solidFill>
              <a:latin typeface="Gill Sans MT" panose="020B0502020104020203" pitchFamily="34" charset="0"/>
            </a:endParaRPr>
          </a:p>
          <a:p>
            <a:pPr defTabSz="914400"/>
            <a:endParaRPr lang="en-GB" sz="2400" kern="0" dirty="0">
              <a:solidFill>
                <a:schemeClr val="tx2"/>
              </a:solidFill>
              <a:latin typeface="Gill Sans MT" panose="020B0502020104020203" pitchFamily="34" charset="0"/>
            </a:endParaRPr>
          </a:p>
          <a:p>
            <a:pPr defTabSz="914400"/>
            <a:r>
              <a:rPr lang="en-GB" sz="2000" kern="0" dirty="0">
                <a:solidFill>
                  <a:schemeClr val="tx2"/>
                </a:solidFill>
                <a:latin typeface="Gill Sans MT" panose="020B0502020104020203" pitchFamily="34" charset="0"/>
              </a:rPr>
              <a:t>Wednesday 18th</a:t>
            </a:r>
            <a:endParaRPr lang="en-GB" sz="2400" kern="0" dirty="0">
              <a:solidFill>
                <a:schemeClr val="tx2"/>
              </a:solidFill>
              <a:latin typeface="Gill Sans MT" panose="020B0502020104020203" pitchFamily="34" charset="0"/>
            </a:endParaRPr>
          </a:p>
        </p:txBody>
      </p:sp>
      <p:pic>
        <p:nvPicPr>
          <p:cNvPr id="14" name="Picture 13" descr="National Fitness Day | The UK's Largest Physical Activity Celebration">
            <a:extLst>
              <a:ext uri="{FF2B5EF4-FFF2-40B4-BE49-F238E27FC236}">
                <a16:creationId xmlns:a16="http://schemas.microsoft.com/office/drawing/2014/main" id="{FB04ABC0-D6CC-8918-D6AC-7879296E2BF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95703" y="2187472"/>
            <a:ext cx="1561863" cy="886218"/>
          </a:xfrm>
          <a:prstGeom prst="rect">
            <a:avLst/>
          </a:prstGeom>
          <a:noFill/>
          <a:ln>
            <a:noFill/>
          </a:ln>
        </p:spPr>
      </p:pic>
      <p:sp>
        <p:nvSpPr>
          <p:cNvPr id="15" name="Title 9">
            <a:extLst>
              <a:ext uri="{FF2B5EF4-FFF2-40B4-BE49-F238E27FC236}">
                <a16:creationId xmlns:a16="http://schemas.microsoft.com/office/drawing/2014/main" id="{561BEA98-8827-5573-C509-607FAC710244}"/>
              </a:ext>
            </a:extLst>
          </p:cNvPr>
          <p:cNvSpPr txBox="1">
            <a:spLocks/>
          </p:cNvSpPr>
          <p:nvPr/>
        </p:nvSpPr>
        <p:spPr>
          <a:xfrm>
            <a:off x="196146" y="1566511"/>
            <a:ext cx="2673204" cy="1908215"/>
          </a:xfrm>
          <a:prstGeom prst="rect">
            <a:avLst/>
          </a:prstGeom>
          <a:solidFill>
            <a:srgbClr val="97E4FF"/>
          </a:solidFill>
        </p:spPr>
        <p:txBody>
          <a:bodyPr wrap="square" lIns="0" tIns="0" rIns="0" bIns="0" anchor="b">
            <a:spAutoFit/>
          </a:bodyPr>
          <a:lstStyle>
            <a:lvl1pPr algn="ctr">
              <a:defRPr sz="4500" b="1" i="0">
                <a:solidFill>
                  <a:schemeClr val="bg1"/>
                </a:solidFill>
                <a:latin typeface="Calibri"/>
                <a:ea typeface="+mj-ea"/>
                <a:cs typeface="Calibri"/>
              </a:defRPr>
            </a:lvl1pPr>
          </a:lstStyle>
          <a:p>
            <a:pPr defTabSz="914400"/>
            <a:r>
              <a:rPr lang="en-GB" sz="1200" b="0" kern="0" dirty="0">
                <a:solidFill>
                  <a:srgbClr val="002060"/>
                </a:solidFill>
                <a:latin typeface="Gill Sans MT" panose="020B0502020104020203" pitchFamily="34" charset="0"/>
              </a:rPr>
              <a:t>Walk, Scoot or Ride to school and collect a raffle ticket to be entered into the prize draw at the end of the week. </a:t>
            </a:r>
          </a:p>
          <a:p>
            <a:pPr defTabSz="914400"/>
            <a:endParaRPr lang="en-GB" sz="1600" kern="0" dirty="0">
              <a:solidFill>
                <a:schemeClr val="tx2"/>
              </a:solidFill>
              <a:latin typeface="Gill Sans MT" panose="020B0502020104020203" pitchFamily="34" charset="0"/>
            </a:endParaRPr>
          </a:p>
          <a:p>
            <a:pPr defTabSz="914400"/>
            <a:endParaRPr lang="en-GB" sz="2800" kern="0" dirty="0">
              <a:solidFill>
                <a:schemeClr val="tx2"/>
              </a:solidFill>
              <a:latin typeface="Gill Sans MT" panose="020B0502020104020203" pitchFamily="34" charset="0"/>
            </a:endParaRPr>
          </a:p>
          <a:p>
            <a:pPr defTabSz="914400"/>
            <a:endParaRPr lang="en-GB" sz="2400" kern="0" dirty="0">
              <a:solidFill>
                <a:schemeClr val="tx2"/>
              </a:solidFill>
              <a:latin typeface="Gill Sans MT" panose="020B0502020104020203" pitchFamily="34" charset="0"/>
            </a:endParaRPr>
          </a:p>
          <a:p>
            <a:pPr defTabSz="914400"/>
            <a:r>
              <a:rPr lang="en-GB" sz="2000" kern="0" dirty="0">
                <a:solidFill>
                  <a:schemeClr val="tx2"/>
                </a:solidFill>
                <a:latin typeface="Gill Sans MT" panose="020B0502020104020203" pitchFamily="34" charset="0"/>
              </a:rPr>
              <a:t>Monday 16</a:t>
            </a:r>
            <a:r>
              <a:rPr lang="en-GB" sz="2000" kern="0" baseline="30000" dirty="0">
                <a:solidFill>
                  <a:schemeClr val="tx2"/>
                </a:solidFill>
                <a:latin typeface="Gill Sans MT" panose="020B0502020104020203" pitchFamily="34" charset="0"/>
              </a:rPr>
              <a:t>th</a:t>
            </a:r>
            <a:r>
              <a:rPr lang="en-GB" sz="2000" kern="0" dirty="0">
                <a:solidFill>
                  <a:schemeClr val="tx2"/>
                </a:solidFill>
                <a:latin typeface="Gill Sans MT" panose="020B0502020104020203" pitchFamily="34" charset="0"/>
              </a:rPr>
              <a:t> </a:t>
            </a:r>
          </a:p>
        </p:txBody>
      </p:sp>
      <p:sp>
        <p:nvSpPr>
          <p:cNvPr id="18" name="Title 9">
            <a:extLst>
              <a:ext uri="{FF2B5EF4-FFF2-40B4-BE49-F238E27FC236}">
                <a16:creationId xmlns:a16="http://schemas.microsoft.com/office/drawing/2014/main" id="{432DC4AA-2522-C541-BD8A-489B2216BC74}"/>
              </a:ext>
            </a:extLst>
          </p:cNvPr>
          <p:cNvSpPr txBox="1">
            <a:spLocks/>
          </p:cNvSpPr>
          <p:nvPr/>
        </p:nvSpPr>
        <p:spPr>
          <a:xfrm>
            <a:off x="3235398" y="1566511"/>
            <a:ext cx="2673204" cy="1908215"/>
          </a:xfrm>
          <a:prstGeom prst="rect">
            <a:avLst/>
          </a:prstGeom>
          <a:solidFill>
            <a:srgbClr val="00B0F0"/>
          </a:solidFill>
        </p:spPr>
        <p:txBody>
          <a:bodyPr wrap="square" lIns="0" tIns="0" rIns="0" bIns="0" anchor="b">
            <a:spAutoFit/>
          </a:bodyPr>
          <a:lstStyle>
            <a:lvl1pPr algn="ctr">
              <a:defRPr sz="4500" b="1" i="0">
                <a:solidFill>
                  <a:schemeClr val="bg1"/>
                </a:solidFill>
                <a:latin typeface="Calibri"/>
                <a:ea typeface="+mj-ea"/>
                <a:cs typeface="Calibri"/>
              </a:defRPr>
            </a:lvl1pPr>
          </a:lstStyle>
          <a:p>
            <a:pPr defTabSz="914400"/>
            <a:r>
              <a:rPr lang="en-GB" sz="1200" kern="0" dirty="0">
                <a:solidFill>
                  <a:schemeClr val="tx2"/>
                </a:solidFill>
                <a:latin typeface="Gill Sans MT" panose="020B0502020104020203" pitchFamily="34" charset="0"/>
              </a:rPr>
              <a:t>Take part in the Travel Wise Trail on your way to school</a:t>
            </a:r>
          </a:p>
          <a:p>
            <a:pPr defTabSz="914400"/>
            <a:endParaRPr lang="en-GB" sz="1200" kern="0" dirty="0">
              <a:solidFill>
                <a:schemeClr val="tx2"/>
              </a:solidFill>
              <a:latin typeface="Gill Sans MT" panose="020B0502020104020203" pitchFamily="34" charset="0"/>
            </a:endParaRPr>
          </a:p>
          <a:p>
            <a:pPr defTabSz="914400"/>
            <a:endParaRPr lang="en-GB" sz="1600" kern="0" dirty="0">
              <a:solidFill>
                <a:schemeClr val="tx2"/>
              </a:solidFill>
              <a:latin typeface="Gill Sans MT" panose="020B0502020104020203" pitchFamily="34" charset="0"/>
            </a:endParaRPr>
          </a:p>
          <a:p>
            <a:pPr defTabSz="914400"/>
            <a:endParaRPr lang="en-GB" sz="2800" kern="0" dirty="0">
              <a:solidFill>
                <a:schemeClr val="tx2"/>
              </a:solidFill>
              <a:latin typeface="Gill Sans MT" panose="020B0502020104020203" pitchFamily="34" charset="0"/>
            </a:endParaRPr>
          </a:p>
          <a:p>
            <a:pPr defTabSz="914400"/>
            <a:endParaRPr lang="en-GB" sz="2400" kern="0" dirty="0">
              <a:solidFill>
                <a:schemeClr val="tx2"/>
              </a:solidFill>
              <a:latin typeface="Gill Sans MT" panose="020B0502020104020203" pitchFamily="34" charset="0"/>
            </a:endParaRPr>
          </a:p>
          <a:p>
            <a:pPr defTabSz="914400"/>
            <a:r>
              <a:rPr lang="en-GB" sz="2000" kern="0" dirty="0">
                <a:solidFill>
                  <a:schemeClr val="tx2"/>
                </a:solidFill>
                <a:latin typeface="Gill Sans MT" panose="020B0502020104020203" pitchFamily="34" charset="0"/>
              </a:rPr>
              <a:t>Tuesday 17</a:t>
            </a:r>
            <a:r>
              <a:rPr lang="en-GB" sz="2000" kern="0" baseline="30000" dirty="0">
                <a:solidFill>
                  <a:schemeClr val="tx2"/>
                </a:solidFill>
                <a:latin typeface="Gill Sans MT" panose="020B0502020104020203" pitchFamily="34" charset="0"/>
              </a:rPr>
              <a:t>th</a:t>
            </a:r>
            <a:r>
              <a:rPr lang="en-GB" sz="2000" kern="0" dirty="0">
                <a:solidFill>
                  <a:schemeClr val="tx2"/>
                </a:solidFill>
                <a:latin typeface="Gill Sans MT" panose="020B0502020104020203" pitchFamily="34" charset="0"/>
              </a:rPr>
              <a:t> </a:t>
            </a:r>
          </a:p>
        </p:txBody>
      </p:sp>
      <p:pic>
        <p:nvPicPr>
          <p:cNvPr id="1028" name="Picture 4" descr="Christmas Raffle Ticket - Thomley">
            <a:extLst>
              <a:ext uri="{FF2B5EF4-FFF2-40B4-BE49-F238E27FC236}">
                <a16:creationId xmlns:a16="http://schemas.microsoft.com/office/drawing/2014/main" id="{7ABB54BD-B122-4139-8282-7FBD2CF7B0E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954" b="89815" l="6349" r="90873">
                        <a14:foregroundMark x1="91071" y1="50694" x2="91071" y2="50694"/>
                        <a14:foregroundMark x1="6349" y1="44676" x2="6349" y2="44676"/>
                      </a14:backgroundRemoval>
                    </a14:imgEffect>
                  </a14:imgLayer>
                </a14:imgProps>
              </a:ext>
              <a:ext uri="{28A0092B-C50C-407E-A947-70E740481C1C}">
                <a14:useLocalDpi xmlns:a14="http://schemas.microsoft.com/office/drawing/2010/main" val="0"/>
              </a:ext>
            </a:extLst>
          </a:blip>
          <a:srcRect/>
          <a:stretch>
            <a:fillRect/>
          </a:stretch>
        </p:blipFill>
        <p:spPr bwMode="auto">
          <a:xfrm>
            <a:off x="793323" y="2010167"/>
            <a:ext cx="1484240" cy="12722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3DEB2E1-BB6B-1106-798D-E11EB31A800B}"/>
              </a:ext>
            </a:extLst>
          </p:cNvPr>
          <p:cNvPicPr>
            <a:picLocks noChangeAspect="1"/>
          </p:cNvPicPr>
          <p:nvPr/>
        </p:nvPicPr>
        <p:blipFill>
          <a:blip r:embed="rId9"/>
          <a:stretch>
            <a:fillRect/>
          </a:stretch>
        </p:blipFill>
        <p:spPr>
          <a:xfrm>
            <a:off x="3695379" y="2028206"/>
            <a:ext cx="1504418" cy="1045484"/>
          </a:xfrm>
          <a:prstGeom prst="rect">
            <a:avLst/>
          </a:prstGeom>
        </p:spPr>
      </p:pic>
      <p:sp>
        <p:nvSpPr>
          <p:cNvPr id="21" name="Title 9">
            <a:extLst>
              <a:ext uri="{FF2B5EF4-FFF2-40B4-BE49-F238E27FC236}">
                <a16:creationId xmlns:a16="http://schemas.microsoft.com/office/drawing/2014/main" id="{9FDD3AA2-3032-B358-5967-F3A083AF7D23}"/>
              </a:ext>
            </a:extLst>
          </p:cNvPr>
          <p:cNvSpPr txBox="1">
            <a:spLocks/>
          </p:cNvSpPr>
          <p:nvPr/>
        </p:nvSpPr>
        <p:spPr>
          <a:xfrm>
            <a:off x="793323" y="3653197"/>
            <a:ext cx="3173839" cy="1785104"/>
          </a:xfrm>
          <a:prstGeom prst="rect">
            <a:avLst/>
          </a:prstGeom>
          <a:solidFill>
            <a:srgbClr val="14B9CA"/>
          </a:solidFill>
        </p:spPr>
        <p:txBody>
          <a:bodyPr wrap="square" lIns="0" tIns="0" rIns="0" bIns="0" anchor="b">
            <a:spAutoFit/>
          </a:bodyPr>
          <a:lstStyle>
            <a:lvl1pPr algn="ctr">
              <a:defRPr sz="4500" b="1" i="0">
                <a:solidFill>
                  <a:schemeClr val="bg1"/>
                </a:solidFill>
                <a:latin typeface="Calibri"/>
                <a:ea typeface="+mj-ea"/>
                <a:cs typeface="Calibri"/>
              </a:defRPr>
            </a:lvl1pPr>
          </a:lstStyle>
          <a:p>
            <a:pPr defTabSz="914400"/>
            <a:r>
              <a:rPr lang="en-GB" sz="1200" b="0" kern="0" dirty="0">
                <a:solidFill>
                  <a:schemeClr val="tx2"/>
                </a:solidFill>
                <a:latin typeface="Gill Sans MT" panose="020B0502020104020203" pitchFamily="34" charset="0"/>
              </a:rPr>
              <a:t>Will you find your scooter or bike has the ‘golden lock’ at the end of the day? Scoot or ride to school and park it safely in the scooter pod or cycle rack to be in with a chance of winning a spot prize! </a:t>
            </a:r>
          </a:p>
          <a:p>
            <a:pPr defTabSz="914400"/>
            <a:endParaRPr lang="en-GB" sz="1200" b="0" kern="0" dirty="0">
              <a:solidFill>
                <a:schemeClr val="tx2"/>
              </a:solidFill>
              <a:latin typeface="Gill Sans MT" panose="020B0502020104020203" pitchFamily="34" charset="0"/>
            </a:endParaRPr>
          </a:p>
          <a:p>
            <a:pPr defTabSz="914400"/>
            <a:endParaRPr lang="en-GB" sz="1200" b="0" kern="0" dirty="0">
              <a:solidFill>
                <a:schemeClr val="tx2"/>
              </a:solidFill>
              <a:latin typeface="Gill Sans MT" panose="020B0502020104020203" pitchFamily="34" charset="0"/>
            </a:endParaRPr>
          </a:p>
          <a:p>
            <a:pPr defTabSz="914400"/>
            <a:endParaRPr lang="en-GB" sz="2400" kern="0" dirty="0">
              <a:solidFill>
                <a:schemeClr val="tx2"/>
              </a:solidFill>
              <a:latin typeface="Gill Sans MT" panose="020B0502020104020203" pitchFamily="34" charset="0"/>
            </a:endParaRPr>
          </a:p>
          <a:p>
            <a:pPr defTabSz="914400"/>
            <a:r>
              <a:rPr lang="en-GB" sz="2000" kern="0" dirty="0">
                <a:solidFill>
                  <a:schemeClr val="tx2"/>
                </a:solidFill>
                <a:latin typeface="Gill Sans MT" panose="020B0502020104020203" pitchFamily="34" charset="0"/>
              </a:rPr>
              <a:t>Thursday 19</a:t>
            </a:r>
            <a:r>
              <a:rPr lang="en-GB" sz="2000" kern="0" baseline="30000" dirty="0">
                <a:solidFill>
                  <a:schemeClr val="tx2"/>
                </a:solidFill>
                <a:latin typeface="Gill Sans MT" panose="020B0502020104020203" pitchFamily="34" charset="0"/>
              </a:rPr>
              <a:t>th</a:t>
            </a:r>
            <a:r>
              <a:rPr lang="en-GB" sz="2000" kern="0" dirty="0">
                <a:solidFill>
                  <a:schemeClr val="tx2"/>
                </a:solidFill>
                <a:latin typeface="Gill Sans MT" panose="020B0502020104020203" pitchFamily="34" charset="0"/>
              </a:rPr>
              <a:t> </a:t>
            </a:r>
          </a:p>
        </p:txBody>
      </p:sp>
      <p:sp>
        <p:nvSpPr>
          <p:cNvPr id="22" name="Title 9">
            <a:extLst>
              <a:ext uri="{FF2B5EF4-FFF2-40B4-BE49-F238E27FC236}">
                <a16:creationId xmlns:a16="http://schemas.microsoft.com/office/drawing/2014/main" id="{7484C786-9CF3-474D-B5D4-021EDBF1E905}"/>
              </a:ext>
            </a:extLst>
          </p:cNvPr>
          <p:cNvSpPr txBox="1">
            <a:spLocks/>
          </p:cNvSpPr>
          <p:nvPr/>
        </p:nvSpPr>
        <p:spPr>
          <a:xfrm>
            <a:off x="4883877" y="3590541"/>
            <a:ext cx="2977424" cy="1846659"/>
          </a:xfrm>
          <a:prstGeom prst="rect">
            <a:avLst/>
          </a:prstGeom>
          <a:solidFill>
            <a:srgbClr val="0070C0"/>
          </a:solidFill>
        </p:spPr>
        <p:txBody>
          <a:bodyPr wrap="square" lIns="0" tIns="0" rIns="0" bIns="0" anchor="b">
            <a:spAutoFit/>
          </a:bodyPr>
          <a:lstStyle>
            <a:lvl1pPr algn="ctr">
              <a:defRPr sz="4500" b="1" i="0">
                <a:solidFill>
                  <a:schemeClr val="bg1"/>
                </a:solidFill>
                <a:latin typeface="Calibri"/>
                <a:ea typeface="+mj-ea"/>
                <a:cs typeface="Calibri"/>
              </a:defRPr>
            </a:lvl1pPr>
          </a:lstStyle>
          <a:p>
            <a:pPr defTabSz="914400"/>
            <a:r>
              <a:rPr lang="en-GB" sz="1400" kern="0" dirty="0">
                <a:latin typeface="Gill Sans MT" panose="020B0502020104020203" pitchFamily="34" charset="0"/>
              </a:rPr>
              <a:t>Scooter Smart Workshops in School</a:t>
            </a:r>
          </a:p>
          <a:p>
            <a:pPr defTabSz="914400"/>
            <a:endParaRPr lang="en-GB" sz="2400" kern="0" dirty="0">
              <a:solidFill>
                <a:schemeClr val="tx2"/>
              </a:solidFill>
              <a:latin typeface="Gill Sans MT" panose="020B0502020104020203" pitchFamily="34" charset="0"/>
            </a:endParaRPr>
          </a:p>
          <a:p>
            <a:pPr defTabSz="914400"/>
            <a:endParaRPr lang="en-GB" sz="2400" kern="0" dirty="0">
              <a:solidFill>
                <a:schemeClr val="tx2"/>
              </a:solidFill>
              <a:latin typeface="Gill Sans MT" panose="020B0502020104020203" pitchFamily="34" charset="0"/>
            </a:endParaRPr>
          </a:p>
          <a:p>
            <a:pPr defTabSz="914400"/>
            <a:endParaRPr lang="en-GB" sz="2400" kern="0" dirty="0">
              <a:solidFill>
                <a:schemeClr val="tx2"/>
              </a:solidFill>
              <a:latin typeface="Gill Sans MT" panose="020B0502020104020203" pitchFamily="34" charset="0"/>
            </a:endParaRPr>
          </a:p>
          <a:p>
            <a:pPr defTabSz="914400"/>
            <a:r>
              <a:rPr lang="en-GB" sz="2000" kern="0" dirty="0">
                <a:latin typeface="Gill Sans MT" panose="020B0502020104020203" pitchFamily="34" charset="0"/>
              </a:rPr>
              <a:t>Friday 20</a:t>
            </a:r>
            <a:r>
              <a:rPr lang="en-GB" sz="2000" kern="0" baseline="30000" dirty="0">
                <a:latin typeface="Gill Sans MT" panose="020B0502020104020203" pitchFamily="34" charset="0"/>
              </a:rPr>
              <a:t>th</a:t>
            </a:r>
            <a:r>
              <a:rPr lang="en-GB" sz="2000" kern="0" dirty="0">
                <a:latin typeface="Gill Sans MT" panose="020B0502020104020203" pitchFamily="34" charset="0"/>
              </a:rPr>
              <a:t> </a:t>
            </a:r>
          </a:p>
        </p:txBody>
      </p:sp>
      <p:pic>
        <p:nvPicPr>
          <p:cNvPr id="1030" name="Picture 6" descr="Golden Lock PNG Transparent Images Free Download | Vector Files | Pngtree">
            <a:extLst>
              <a:ext uri="{FF2B5EF4-FFF2-40B4-BE49-F238E27FC236}">
                <a16:creationId xmlns:a16="http://schemas.microsoft.com/office/drawing/2014/main" id="{3576C49E-0FFA-F7F6-D438-FB5BB430DAB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44167" y1="15723" x2="44167" y2="15723"/>
                      </a14:backgroundRemoval>
                    </a14:imgEffect>
                  </a14:imgLayer>
                </a14:imgProps>
              </a:ext>
              <a:ext uri="{28A0092B-C50C-407E-A947-70E740481C1C}">
                <a14:useLocalDpi xmlns:a14="http://schemas.microsoft.com/office/drawing/2010/main" val="0"/>
              </a:ext>
            </a:extLst>
          </a:blip>
          <a:srcRect/>
          <a:stretch>
            <a:fillRect/>
          </a:stretch>
        </p:blipFill>
        <p:spPr bwMode="auto">
          <a:xfrm>
            <a:off x="1736292" y="4264643"/>
            <a:ext cx="1216098" cy="10742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Scooter Smart - Derbyshire County Council">
            <a:extLst>
              <a:ext uri="{FF2B5EF4-FFF2-40B4-BE49-F238E27FC236}">
                <a16:creationId xmlns:a16="http://schemas.microsoft.com/office/drawing/2014/main" id="{12C48B1B-84C0-358B-E1C8-9DE0267CC07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905804" y="4122905"/>
            <a:ext cx="868458" cy="832479"/>
          </a:xfrm>
          <a:prstGeom prst="rect">
            <a:avLst/>
          </a:prstGeom>
          <a:noFill/>
          <a:ln>
            <a:noFill/>
          </a:ln>
        </p:spPr>
      </p:pic>
    </p:spTree>
    <p:extLst>
      <p:ext uri="{BB962C8B-B14F-4D97-AF65-F5344CB8AC3E}">
        <p14:creationId xmlns:p14="http://schemas.microsoft.com/office/powerpoint/2010/main" val="357786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92E404-21B1-F849-7F75-D1E0ED5D3117}"/>
              </a:ext>
            </a:extLst>
          </p:cNvPr>
          <p:cNvSpPr txBox="1"/>
          <p:nvPr/>
        </p:nvSpPr>
        <p:spPr>
          <a:xfrm>
            <a:off x="125260" y="3700045"/>
            <a:ext cx="2487460" cy="2031325"/>
          </a:xfrm>
          <a:prstGeom prst="rect">
            <a:avLst/>
          </a:prstGeom>
          <a:solidFill>
            <a:schemeClr val="accent5">
              <a:lumMod val="40000"/>
              <a:lumOff val="60000"/>
            </a:schemeClr>
          </a:solidFill>
        </p:spPr>
        <p:txBody>
          <a:bodyPr wrap="square" rtlCol="0">
            <a:spAutoFit/>
          </a:bodyPr>
          <a:lstStyle/>
          <a:p>
            <a:pPr algn="ctr"/>
            <a:r>
              <a:rPr lang="en-GB" sz="1400" dirty="0">
                <a:latin typeface="Dreaming Outloud Pro" panose="03050502040302030504" pitchFamily="66" charset="0"/>
                <a:cs typeface="Dreaming Outloud Pro" panose="03050502040302030504" pitchFamily="66" charset="0"/>
              </a:rPr>
              <a:t>Walking, scooting and cycling (or even roller-skating) to school are great ways to build regular physical activity into young people’s lives. Research shows that those who travel to school actively take these positive behaviours into adulthood. </a:t>
            </a:r>
          </a:p>
        </p:txBody>
      </p:sp>
      <p:sp>
        <p:nvSpPr>
          <p:cNvPr id="7" name="TextBox 6">
            <a:extLst>
              <a:ext uri="{FF2B5EF4-FFF2-40B4-BE49-F238E27FC236}">
                <a16:creationId xmlns:a16="http://schemas.microsoft.com/office/drawing/2014/main" id="{FA13E9F1-6F46-ABDF-6111-2E30DA879071}"/>
              </a:ext>
            </a:extLst>
          </p:cNvPr>
          <p:cNvSpPr txBox="1"/>
          <p:nvPr/>
        </p:nvSpPr>
        <p:spPr>
          <a:xfrm>
            <a:off x="2714626" y="3542499"/>
            <a:ext cx="3720079" cy="954107"/>
          </a:xfrm>
          <a:prstGeom prst="rect">
            <a:avLst/>
          </a:prstGeom>
          <a:solidFill>
            <a:schemeClr val="accent5">
              <a:lumMod val="40000"/>
              <a:lumOff val="60000"/>
            </a:schemeClr>
          </a:solidFill>
        </p:spPr>
        <p:txBody>
          <a:bodyPr wrap="square" rtlCol="0">
            <a:spAutoFit/>
          </a:bodyPr>
          <a:lstStyle/>
          <a:p>
            <a:pPr algn="ctr"/>
            <a:r>
              <a:rPr lang="en-GB" sz="1400" dirty="0">
                <a:latin typeface="Dreaming Outloud Pro" panose="03050502040302030504" pitchFamily="66" charset="0"/>
                <a:cs typeface="Dreaming Outloud Pro" panose="03050502040302030504" pitchFamily="66" charset="0"/>
              </a:rPr>
              <a:t>A 2012 study in Denmark found that children who walk or cycle to school demonstrate a measurable increase in concentration that lasts for up to four hours. </a:t>
            </a:r>
          </a:p>
        </p:txBody>
      </p:sp>
      <p:sp>
        <p:nvSpPr>
          <p:cNvPr id="10" name="TextBox 9">
            <a:extLst>
              <a:ext uri="{FF2B5EF4-FFF2-40B4-BE49-F238E27FC236}">
                <a16:creationId xmlns:a16="http://schemas.microsoft.com/office/drawing/2014/main" id="{4C7FD44E-7F3D-3AB7-EA7A-DB7580FCF54E}"/>
              </a:ext>
            </a:extLst>
          </p:cNvPr>
          <p:cNvSpPr txBox="1"/>
          <p:nvPr/>
        </p:nvSpPr>
        <p:spPr>
          <a:xfrm>
            <a:off x="2755605" y="1680052"/>
            <a:ext cx="1330119" cy="1200329"/>
          </a:xfrm>
          <a:prstGeom prst="rect">
            <a:avLst/>
          </a:prstGeom>
          <a:solidFill>
            <a:schemeClr val="accent5">
              <a:lumMod val="40000"/>
              <a:lumOff val="60000"/>
            </a:schemeClr>
          </a:solidFill>
        </p:spPr>
        <p:txBody>
          <a:bodyPr wrap="square" rtlCol="0">
            <a:spAutoFit/>
          </a:bodyPr>
          <a:lstStyle/>
          <a:p>
            <a:pPr algn="ctr"/>
            <a:r>
              <a:rPr lang="en-GB" sz="1200" dirty="0">
                <a:latin typeface="Dreaming Outloud Pro" panose="03050502040302030504" pitchFamily="66" charset="0"/>
                <a:cs typeface="Dreaming Outloud Pro" panose="03050502040302030504" pitchFamily="66" charset="0"/>
              </a:rPr>
              <a:t>Walking to school every day of the week burns as many calories as a full two hours of PE. </a:t>
            </a:r>
          </a:p>
        </p:txBody>
      </p:sp>
      <p:sp>
        <p:nvSpPr>
          <p:cNvPr id="13" name="TextBox 12">
            <a:extLst>
              <a:ext uri="{FF2B5EF4-FFF2-40B4-BE49-F238E27FC236}">
                <a16:creationId xmlns:a16="http://schemas.microsoft.com/office/drawing/2014/main" id="{8A186ED3-D1EB-3828-A016-E66E11879053}"/>
              </a:ext>
            </a:extLst>
          </p:cNvPr>
          <p:cNvSpPr txBox="1"/>
          <p:nvPr/>
        </p:nvSpPr>
        <p:spPr>
          <a:xfrm>
            <a:off x="6656540" y="1566547"/>
            <a:ext cx="2362200" cy="2954655"/>
          </a:xfrm>
          <a:prstGeom prst="rect">
            <a:avLst/>
          </a:prstGeom>
          <a:solidFill>
            <a:schemeClr val="accent5">
              <a:lumMod val="40000"/>
              <a:lumOff val="60000"/>
            </a:schemeClr>
          </a:solidFill>
        </p:spPr>
        <p:txBody>
          <a:bodyPr wrap="square" rtlCol="0">
            <a:spAutoFit/>
          </a:bodyPr>
          <a:lstStyle/>
          <a:p>
            <a:pPr algn="ctr"/>
            <a:r>
              <a:rPr lang="en-GB" b="1" dirty="0">
                <a:latin typeface="Dreaming Outloud Pro" panose="03050502040302030504" pitchFamily="66" charset="0"/>
                <a:cs typeface="Dreaming Outloud Pro" panose="03050502040302030504" pitchFamily="66" charset="0"/>
              </a:rPr>
              <a:t>Bikeability</a:t>
            </a:r>
            <a:r>
              <a:rPr lang="en-GB" sz="1200" b="1" dirty="0">
                <a:latin typeface="Dreaming Outloud Pro" panose="03050502040302030504" pitchFamily="66" charset="0"/>
                <a:cs typeface="Dreaming Outloud Pro" panose="03050502040302030504" pitchFamily="66" charset="0"/>
              </a:rPr>
              <a:t> is cycling proficiency for the 21</a:t>
            </a:r>
            <a:r>
              <a:rPr lang="en-GB" sz="1200" b="1" baseline="30000" dirty="0">
                <a:latin typeface="Dreaming Outloud Pro" panose="03050502040302030504" pitchFamily="66" charset="0"/>
                <a:cs typeface="Dreaming Outloud Pro" panose="03050502040302030504" pitchFamily="66" charset="0"/>
              </a:rPr>
              <a:t>st</a:t>
            </a:r>
            <a:r>
              <a:rPr lang="en-GB" sz="1200" b="1" dirty="0">
                <a:latin typeface="Dreaming Outloud Pro" panose="03050502040302030504" pitchFamily="66" charset="0"/>
                <a:cs typeface="Dreaming Outloud Pro" panose="03050502040302030504" pitchFamily="66" charset="0"/>
              </a:rPr>
              <a:t> century, designed to give the next generation the skills and confidence to ride their bikes on today’s roads. There are three levels from basic control skills practiced in the playground at Level 1 through to tackling a variety of road conditions under close supervision in Level 2 and 3. For more information about Bikeability and for contacts in our area, visit </a:t>
            </a:r>
            <a:r>
              <a:rPr lang="en-GB" sz="1200" b="1" dirty="0">
                <a:latin typeface="Dreaming Outloud Pro" panose="03050502040302030504" pitchFamily="66" charset="0"/>
                <a:cs typeface="Dreaming Outloud Pro" panose="03050502040302030504" pitchFamily="66" charset="0"/>
                <a:hlinkClick r:id="rId2"/>
              </a:rPr>
              <a:t>www.bikeability.org.uk</a:t>
            </a:r>
            <a:r>
              <a:rPr lang="en-GB" sz="1200" b="1" dirty="0">
                <a:latin typeface="Dreaming Outloud Pro" panose="03050502040302030504" pitchFamily="66" charset="0"/>
                <a:cs typeface="Dreaming Outloud Pro" panose="03050502040302030504" pitchFamily="66" charset="0"/>
              </a:rPr>
              <a:t> </a:t>
            </a:r>
            <a:endParaRPr lang="en-GB" b="1" dirty="0">
              <a:latin typeface="Dreaming Outloud Pro" panose="03050502040302030504" pitchFamily="66" charset="0"/>
              <a:cs typeface="Dreaming Outloud Pro" panose="03050502040302030504" pitchFamily="66" charset="0"/>
            </a:endParaRPr>
          </a:p>
        </p:txBody>
      </p:sp>
      <p:pic>
        <p:nvPicPr>
          <p:cNvPr id="2050" name="Picture 2" descr="The hidden benefits of the school run ...">
            <a:extLst>
              <a:ext uri="{FF2B5EF4-FFF2-40B4-BE49-F238E27FC236}">
                <a16:creationId xmlns:a16="http://schemas.microsoft.com/office/drawing/2014/main" id="{B33C1785-0BE8-C433-DA9D-734FE4B37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62" y="1579820"/>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rt cycling to school with kids ...">
            <a:extLst>
              <a:ext uri="{FF2B5EF4-FFF2-40B4-BE49-F238E27FC236}">
                <a16:creationId xmlns:a16="http://schemas.microsoft.com/office/drawing/2014/main" id="{7E371343-4CF2-B831-9296-BCFD6799C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305" y="1579819"/>
            <a:ext cx="2370067" cy="17356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chool Radio - Assemblies KS2 - Walk to school">
            <a:extLst>
              <a:ext uri="{FF2B5EF4-FFF2-40B4-BE49-F238E27FC236}">
                <a16:creationId xmlns:a16="http://schemas.microsoft.com/office/drawing/2014/main" id="{2645D0D4-BFB0-03DD-7CA2-A1B693BD5A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1278" y="4664454"/>
            <a:ext cx="2487460" cy="13991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chools bikeability training - Better ...">
            <a:extLst>
              <a:ext uri="{FF2B5EF4-FFF2-40B4-BE49-F238E27FC236}">
                <a16:creationId xmlns:a16="http://schemas.microsoft.com/office/drawing/2014/main" id="{B7FF2948-8F4B-5898-74E0-4A0BE7F4BA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2880" y="4682525"/>
            <a:ext cx="3314700" cy="138112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1">
            <a:extLst>
              <a:ext uri="{FF2B5EF4-FFF2-40B4-BE49-F238E27FC236}">
                <a16:creationId xmlns:a16="http://schemas.microsoft.com/office/drawing/2014/main" id="{A8C56886-2E26-FE42-6516-283680ADFB18}"/>
              </a:ext>
            </a:extLst>
          </p:cNvPr>
          <p:cNvSpPr txBox="1">
            <a:spLocks/>
          </p:cNvSpPr>
          <p:nvPr/>
        </p:nvSpPr>
        <p:spPr>
          <a:xfrm>
            <a:off x="979640" y="581473"/>
            <a:ext cx="6858000" cy="830997"/>
          </a:xfrm>
          <a:prstGeom prst="rect">
            <a:avLst/>
          </a:prstGeom>
        </p:spPr>
        <p:txBody>
          <a:bodyPr wrap="square" lIns="0" tIns="0" rIns="0" bIns="0" anchor="b">
            <a:spAutoFit/>
          </a:bodyPr>
          <a:lstStyle>
            <a:lvl1pPr algn="ctr">
              <a:defRPr sz="4500" b="1" i="0">
                <a:solidFill>
                  <a:schemeClr val="bg1"/>
                </a:solidFill>
                <a:latin typeface="Calibri"/>
                <a:ea typeface="+mj-ea"/>
                <a:cs typeface="Calibri"/>
              </a:defRPr>
            </a:lvl1pPr>
          </a:lstStyle>
          <a:p>
            <a:pPr defTabSz="914400"/>
            <a:r>
              <a:rPr lang="en-GB" sz="5400" kern="0" dirty="0">
                <a:solidFill>
                  <a:schemeClr val="tx2"/>
                </a:solidFill>
                <a:latin typeface="Dreaming Outloud Pro" panose="03050502040302030504" pitchFamily="66" charset="0"/>
                <a:cs typeface="Dreaming Outloud Pro" panose="03050502040302030504" pitchFamily="66" charset="0"/>
              </a:rPr>
              <a:t>Did you know? </a:t>
            </a:r>
          </a:p>
        </p:txBody>
      </p:sp>
    </p:spTree>
    <p:extLst>
      <p:ext uri="{BB962C8B-B14F-4D97-AF65-F5344CB8AC3E}">
        <p14:creationId xmlns:p14="http://schemas.microsoft.com/office/powerpoint/2010/main" val="233975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3B4843-7EF1-0B98-BF04-302A316BD5DF}"/>
              </a:ext>
            </a:extLst>
          </p:cNvPr>
          <p:cNvPicPr>
            <a:picLocks noChangeAspect="1"/>
          </p:cNvPicPr>
          <p:nvPr/>
        </p:nvPicPr>
        <p:blipFill>
          <a:blip r:embed="rId2"/>
          <a:stretch>
            <a:fillRect/>
          </a:stretch>
        </p:blipFill>
        <p:spPr>
          <a:xfrm>
            <a:off x="0" y="184355"/>
            <a:ext cx="9144000" cy="6489290"/>
          </a:xfrm>
          <a:prstGeom prst="rect">
            <a:avLst/>
          </a:prstGeom>
        </p:spPr>
      </p:pic>
    </p:spTree>
    <p:extLst>
      <p:ext uri="{BB962C8B-B14F-4D97-AF65-F5344CB8AC3E}">
        <p14:creationId xmlns:p14="http://schemas.microsoft.com/office/powerpoint/2010/main" val="40810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31511-CCC0-6BC8-9548-0217982882CA}"/>
              </a:ext>
            </a:extLst>
          </p:cNvPr>
          <p:cNvPicPr>
            <a:picLocks noChangeAspect="1"/>
          </p:cNvPicPr>
          <p:nvPr/>
        </p:nvPicPr>
        <p:blipFill>
          <a:blip r:embed="rId2"/>
          <a:stretch>
            <a:fillRect/>
          </a:stretch>
        </p:blipFill>
        <p:spPr>
          <a:xfrm>
            <a:off x="-63566" y="171450"/>
            <a:ext cx="9207566" cy="6515100"/>
          </a:xfrm>
          <a:prstGeom prst="rect">
            <a:avLst/>
          </a:prstGeom>
        </p:spPr>
      </p:pic>
    </p:spTree>
    <p:extLst>
      <p:ext uri="{BB962C8B-B14F-4D97-AF65-F5344CB8AC3E}">
        <p14:creationId xmlns:p14="http://schemas.microsoft.com/office/powerpoint/2010/main" val="286945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E67D2-5F97-E779-CD59-FBC11031985D}"/>
              </a:ext>
            </a:extLst>
          </p:cNvPr>
          <p:cNvSpPr>
            <a:spLocks noGrp="1"/>
          </p:cNvSpPr>
          <p:nvPr>
            <p:ph type="ctrTitle"/>
          </p:nvPr>
        </p:nvSpPr>
        <p:spPr>
          <a:xfrm>
            <a:off x="1143000" y="-692497"/>
            <a:ext cx="6858000" cy="692497"/>
          </a:xfrm>
        </p:spPr>
        <p:txBody>
          <a:bodyPr wrap="square" lIns="0" tIns="0" rIns="0" bIns="0" anchor="b">
            <a:spAutoFit/>
          </a:bodyPr>
          <a:lstStyle/>
          <a:p>
            <a:r>
              <a:rPr lang="en-GB" dirty="0"/>
              <a:t>Join in</a:t>
            </a:r>
          </a:p>
        </p:txBody>
      </p:sp>
      <p:sp>
        <p:nvSpPr>
          <p:cNvPr id="2" name="object 4" descr="Modeshift supporting sustainable travel">
            <a:extLst>
              <a:ext uri="{FF2B5EF4-FFF2-40B4-BE49-F238E27FC236}">
                <a16:creationId xmlns:a16="http://schemas.microsoft.com/office/drawing/2014/main" id="{E841E83E-4F2F-11C3-DE18-23FBE04C771F}"/>
              </a:ext>
            </a:extLst>
          </p:cNvPr>
          <p:cNvSpPr/>
          <p:nvPr/>
        </p:nvSpPr>
        <p:spPr>
          <a:xfrm>
            <a:off x="5869922" y="599603"/>
            <a:ext cx="3164441" cy="57764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685800"/>
            <a:endParaRPr sz="1350">
              <a:solidFill>
                <a:prstClr val="black"/>
              </a:solidFill>
              <a:latin typeface="Calibri"/>
            </a:endParaRPr>
          </a:p>
        </p:txBody>
      </p:sp>
      <p:pic>
        <p:nvPicPr>
          <p:cNvPr id="3" name="Picture 2" descr="Modeshift TravelWise Week">
            <a:extLst>
              <a:ext uri="{FF2B5EF4-FFF2-40B4-BE49-F238E27FC236}">
                <a16:creationId xmlns:a16="http://schemas.microsoft.com/office/drawing/2014/main" id="{B8F4E671-FE93-4970-96ED-B0A393B224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73204" y="1552123"/>
            <a:ext cx="3797592" cy="1723030"/>
          </a:xfrm>
          <a:prstGeom prst="rect">
            <a:avLst/>
          </a:prstGeom>
        </p:spPr>
      </p:pic>
      <p:sp>
        <p:nvSpPr>
          <p:cNvPr id="5" name="Rectangle 4">
            <a:extLst>
              <a:ext uri="{FF2B5EF4-FFF2-40B4-BE49-F238E27FC236}">
                <a16:creationId xmlns:a16="http://schemas.microsoft.com/office/drawing/2014/main" id="{DD9E2E2B-C95D-5B68-C884-B83B6EADCA7F}"/>
              </a:ext>
              <a:ext uri="{C183D7F6-B498-43B3-948B-1728B52AA6E4}">
                <adec:decorative xmlns:adec="http://schemas.microsoft.com/office/drawing/2017/decorative" val="1"/>
              </a:ext>
            </a:extLst>
          </p:cNvPr>
          <p:cNvSpPr/>
          <p:nvPr/>
        </p:nvSpPr>
        <p:spPr>
          <a:xfrm>
            <a:off x="3889612" y="6619164"/>
            <a:ext cx="1310185" cy="238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FB7334D-026D-EECA-7533-48B3C7DEAB07}"/>
              </a:ext>
              <a:ext uri="{C183D7F6-B498-43B3-948B-1728B52AA6E4}">
                <adec:decorative xmlns:adec="http://schemas.microsoft.com/office/drawing/2017/decorative" val="1"/>
              </a:ext>
            </a:extLst>
          </p:cNvPr>
          <p:cNvSpPr/>
          <p:nvPr/>
        </p:nvSpPr>
        <p:spPr>
          <a:xfrm>
            <a:off x="6470796" y="3428999"/>
            <a:ext cx="2673204" cy="2745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ADA6EF-B868-7444-2B2C-81D976B6CE17}"/>
              </a:ext>
            </a:extLst>
          </p:cNvPr>
          <p:cNvSpPr txBox="1"/>
          <p:nvPr/>
        </p:nvSpPr>
        <p:spPr>
          <a:xfrm>
            <a:off x="301806" y="2774423"/>
            <a:ext cx="8540387" cy="2416046"/>
          </a:xfrm>
          <a:prstGeom prst="rect">
            <a:avLst/>
          </a:prstGeom>
          <a:noFill/>
        </p:spPr>
        <p:txBody>
          <a:bodyPr wrap="square" rtlCol="0">
            <a:spAutoFit/>
          </a:bodyPr>
          <a:lstStyle/>
          <a:p>
            <a:endParaRPr lang="en-GB" sz="1350" dirty="0">
              <a:solidFill>
                <a:srgbClr val="336699"/>
              </a:solidFill>
            </a:endParaRPr>
          </a:p>
          <a:p>
            <a:pPr algn="ctr"/>
            <a:r>
              <a:rPr lang="en-GB" sz="2000" dirty="0">
                <a:solidFill>
                  <a:srgbClr val="336699"/>
                </a:solidFill>
                <a:latin typeface="Arial" panose="020B0604020202020204" pitchFamily="34" charset="0"/>
                <a:cs typeface="Arial" panose="020B0604020202020204" pitchFamily="34" charset="0"/>
              </a:rPr>
              <a:t> Join us and travel wisely with a</a:t>
            </a:r>
          </a:p>
          <a:p>
            <a:pPr algn="ctr"/>
            <a:r>
              <a:rPr lang="en-GB" sz="2000" b="1" dirty="0">
                <a:solidFill>
                  <a:srgbClr val="336699"/>
                </a:solidFill>
                <a:latin typeface="Arial" panose="020B0604020202020204" pitchFamily="34" charset="0"/>
                <a:cs typeface="Arial" panose="020B0604020202020204" pitchFamily="34" charset="0"/>
              </a:rPr>
              <a:t> </a:t>
            </a:r>
            <a:r>
              <a:rPr lang="en-GB" sz="2800" b="1" dirty="0">
                <a:solidFill>
                  <a:srgbClr val="336699"/>
                </a:solidFill>
                <a:latin typeface="Arial" panose="020B0604020202020204" pitchFamily="34" charset="0"/>
                <a:cs typeface="Arial" panose="020B0604020202020204" pitchFamily="34" charset="0"/>
              </a:rPr>
              <a:t>Walk</a:t>
            </a:r>
            <a:r>
              <a:rPr lang="en-GB" sz="2000" dirty="0">
                <a:solidFill>
                  <a:srgbClr val="336699"/>
                </a:solidFill>
                <a:latin typeface="Arial" panose="020B0604020202020204" pitchFamily="34" charset="0"/>
                <a:cs typeface="Arial" panose="020B0604020202020204" pitchFamily="34" charset="0"/>
              </a:rPr>
              <a:t>, </a:t>
            </a:r>
          </a:p>
          <a:p>
            <a:pPr algn="ctr"/>
            <a:r>
              <a:rPr lang="en-GB" sz="2800" dirty="0">
                <a:solidFill>
                  <a:srgbClr val="336699"/>
                </a:solidFill>
                <a:latin typeface="Arial" panose="020B0604020202020204" pitchFamily="34" charset="0"/>
                <a:cs typeface="Arial" panose="020B0604020202020204" pitchFamily="34" charset="0"/>
              </a:rPr>
              <a:t>      </a:t>
            </a:r>
            <a:r>
              <a:rPr lang="en-GB" sz="2800" b="1" dirty="0">
                <a:solidFill>
                  <a:srgbClr val="336699"/>
                </a:solidFill>
                <a:latin typeface="Arial" panose="020B0604020202020204" pitchFamily="34" charset="0"/>
                <a:cs typeface="Arial" panose="020B0604020202020204" pitchFamily="34" charset="0"/>
              </a:rPr>
              <a:t>Wheel</a:t>
            </a:r>
            <a:r>
              <a:rPr lang="en-GB" sz="2000" dirty="0">
                <a:solidFill>
                  <a:srgbClr val="336699"/>
                </a:solidFill>
                <a:latin typeface="Arial" panose="020B0604020202020204" pitchFamily="34" charset="0"/>
                <a:cs typeface="Arial" panose="020B0604020202020204" pitchFamily="34" charset="0"/>
              </a:rPr>
              <a:t> or </a:t>
            </a:r>
          </a:p>
          <a:p>
            <a:pPr algn="ctr"/>
            <a:r>
              <a:rPr lang="en-GB" sz="2800" b="1" dirty="0">
                <a:solidFill>
                  <a:srgbClr val="336699"/>
                </a:solidFill>
                <a:latin typeface="Arial" panose="020B0604020202020204" pitchFamily="34" charset="0"/>
                <a:cs typeface="Arial" panose="020B0604020202020204" pitchFamily="34" charset="0"/>
              </a:rPr>
              <a:t>Ride</a:t>
            </a:r>
            <a:r>
              <a:rPr lang="en-GB" sz="2800" dirty="0">
                <a:solidFill>
                  <a:srgbClr val="336699"/>
                </a:solidFill>
                <a:latin typeface="Arial" panose="020B0604020202020204" pitchFamily="34" charset="0"/>
                <a:cs typeface="Arial" panose="020B0604020202020204" pitchFamily="34" charset="0"/>
              </a:rPr>
              <a:t> </a:t>
            </a:r>
          </a:p>
          <a:p>
            <a:pPr algn="ctr"/>
            <a:r>
              <a:rPr lang="en-GB" sz="2000" dirty="0">
                <a:solidFill>
                  <a:srgbClr val="336699"/>
                </a:solidFill>
                <a:latin typeface="Arial" panose="020B0604020202020204" pitchFamily="34" charset="0"/>
                <a:cs typeface="Arial" panose="020B0604020202020204" pitchFamily="34" charset="0"/>
              </a:rPr>
              <a:t>to help create healthier, cleaner, greener and safer places for everyone!</a:t>
            </a:r>
          </a:p>
          <a:p>
            <a:endParaRPr lang="en-GB" sz="1350" dirty="0"/>
          </a:p>
        </p:txBody>
      </p:sp>
      <p:pic>
        <p:nvPicPr>
          <p:cNvPr id="4" name="Picture 3" descr="active travel STARS characters">
            <a:extLst>
              <a:ext uri="{FF2B5EF4-FFF2-40B4-BE49-F238E27FC236}">
                <a16:creationId xmlns:a16="http://schemas.microsoft.com/office/drawing/2014/main" id="{AFF4ED2D-1E54-73D9-5D81-2E079FFD2C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2720" y="5042834"/>
            <a:ext cx="8639473" cy="1131675"/>
          </a:xfrm>
          <a:prstGeom prst="rect">
            <a:avLst/>
          </a:prstGeom>
        </p:spPr>
      </p:pic>
    </p:spTree>
    <p:extLst>
      <p:ext uri="{BB962C8B-B14F-4D97-AF65-F5344CB8AC3E}">
        <p14:creationId xmlns:p14="http://schemas.microsoft.com/office/powerpoint/2010/main" val="375109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CC7FD64-3876-9080-F9E0-F4E3588DF5C0}"/>
              </a:ext>
            </a:extLst>
          </p:cNvPr>
          <p:cNvSpPr>
            <a:spLocks noGrp="1"/>
          </p:cNvSpPr>
          <p:nvPr>
            <p:ph type="ctrTitle"/>
          </p:nvPr>
        </p:nvSpPr>
        <p:spPr>
          <a:xfrm>
            <a:off x="1143000" y="-692497"/>
            <a:ext cx="6858000" cy="692497"/>
          </a:xfrm>
        </p:spPr>
        <p:txBody>
          <a:bodyPr wrap="square" lIns="0" tIns="0" rIns="0" bIns="0" anchor="b">
            <a:spAutoFit/>
          </a:bodyPr>
          <a:lstStyle/>
          <a:p>
            <a:r>
              <a:rPr lang="en-GB" dirty="0"/>
              <a:t>Go for a walk or wheel</a:t>
            </a:r>
          </a:p>
        </p:txBody>
      </p:sp>
      <p:sp>
        <p:nvSpPr>
          <p:cNvPr id="10" name="TextBox 9">
            <a:extLst>
              <a:ext uri="{FF2B5EF4-FFF2-40B4-BE49-F238E27FC236}">
                <a16:creationId xmlns:a16="http://schemas.microsoft.com/office/drawing/2014/main" id="{3F228316-9ADF-7C40-FF64-EAEEB35B854C}"/>
              </a:ext>
            </a:extLst>
          </p:cNvPr>
          <p:cNvSpPr txBox="1"/>
          <p:nvPr/>
        </p:nvSpPr>
        <p:spPr>
          <a:xfrm>
            <a:off x="343922" y="715425"/>
            <a:ext cx="4271749" cy="954107"/>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Go for a walk or wheel</a:t>
            </a:r>
          </a:p>
          <a:p>
            <a:endParaRPr lang="en-GB" sz="2800" dirty="0"/>
          </a:p>
        </p:txBody>
      </p:sp>
      <p:sp>
        <p:nvSpPr>
          <p:cNvPr id="2" name="object 4" descr="Modeshift supporting sustainable travel">
            <a:extLst>
              <a:ext uri="{FF2B5EF4-FFF2-40B4-BE49-F238E27FC236}">
                <a16:creationId xmlns:a16="http://schemas.microsoft.com/office/drawing/2014/main" id="{77F1C7CB-E314-A89D-A82A-2F9F2D47973C}"/>
              </a:ext>
            </a:extLst>
          </p:cNvPr>
          <p:cNvSpPr/>
          <p:nvPr/>
        </p:nvSpPr>
        <p:spPr>
          <a:xfrm>
            <a:off x="5869922" y="599603"/>
            <a:ext cx="3164441" cy="57764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685800"/>
            <a:endParaRPr sz="1350">
              <a:solidFill>
                <a:prstClr val="black"/>
              </a:solidFill>
              <a:latin typeface="Calibri"/>
            </a:endParaRPr>
          </a:p>
        </p:txBody>
      </p:sp>
      <p:sp>
        <p:nvSpPr>
          <p:cNvPr id="5" name="Rectangle 4">
            <a:extLst>
              <a:ext uri="{FF2B5EF4-FFF2-40B4-BE49-F238E27FC236}">
                <a16:creationId xmlns:a16="http://schemas.microsoft.com/office/drawing/2014/main" id="{D4B9051E-21B2-FC08-4356-DDF581BDB01E}"/>
              </a:ext>
              <a:ext uri="{C183D7F6-B498-43B3-948B-1728B52AA6E4}">
                <adec:decorative xmlns:adec="http://schemas.microsoft.com/office/drawing/2017/decorative" val="1"/>
              </a:ext>
            </a:extLst>
          </p:cNvPr>
          <p:cNvSpPr/>
          <p:nvPr/>
        </p:nvSpPr>
        <p:spPr>
          <a:xfrm>
            <a:off x="6470796" y="3428999"/>
            <a:ext cx="2673204" cy="2745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ADA6EF-B868-7444-2B2C-81D976B6CE17}"/>
              </a:ext>
            </a:extLst>
          </p:cNvPr>
          <p:cNvSpPr txBox="1"/>
          <p:nvPr/>
        </p:nvSpPr>
        <p:spPr>
          <a:xfrm>
            <a:off x="56708" y="1487523"/>
            <a:ext cx="9030583" cy="3831818"/>
          </a:xfrm>
          <a:prstGeom prst="rect">
            <a:avLst/>
          </a:prstGeom>
          <a:noFill/>
        </p:spPr>
        <p:txBody>
          <a:bodyPr wrap="square" rtlCol="0">
            <a:spAutoFit/>
          </a:bodyPr>
          <a:lstStyle/>
          <a:p>
            <a:endParaRPr lang="en-GB" sz="1350" dirty="0"/>
          </a:p>
          <a:p>
            <a:pPr algn="ctr"/>
            <a:r>
              <a:rPr lang="en-GB" dirty="0">
                <a:solidFill>
                  <a:srgbClr val="336699"/>
                </a:solidFill>
                <a:latin typeface="Arial" panose="020B0604020202020204" pitchFamily="34" charset="0"/>
                <a:cs typeface="Arial" panose="020B0604020202020204" pitchFamily="34" charset="0"/>
              </a:rPr>
              <a:t>Walking and wheeling are great ways to travel more actively. </a:t>
            </a:r>
          </a:p>
          <a:p>
            <a:pPr algn="ctr"/>
            <a:r>
              <a:rPr lang="en-GB" dirty="0">
                <a:solidFill>
                  <a:srgbClr val="336699"/>
                </a:solidFill>
                <a:latin typeface="Arial" panose="020B0604020202020204" pitchFamily="34" charset="0"/>
                <a:cs typeface="Arial" panose="020B0604020202020204" pitchFamily="34" charset="0"/>
              </a:rPr>
              <a:t>It helps to keep you fit, </a:t>
            </a:r>
          </a:p>
          <a:p>
            <a:pPr algn="ctr"/>
            <a:r>
              <a:rPr lang="en-GB" dirty="0">
                <a:solidFill>
                  <a:srgbClr val="336699"/>
                </a:solidFill>
                <a:latin typeface="Arial" panose="020B0604020202020204" pitchFamily="34" charset="0"/>
                <a:cs typeface="Arial" panose="020B0604020202020204" pitchFamily="34" charset="0"/>
              </a:rPr>
              <a:t>being outdoors helps boost your mental health </a:t>
            </a:r>
          </a:p>
          <a:p>
            <a:pPr algn="ctr"/>
            <a:r>
              <a:rPr lang="en-GB" dirty="0">
                <a:solidFill>
                  <a:srgbClr val="336699"/>
                </a:solidFill>
                <a:latin typeface="Arial" panose="020B0604020202020204" pitchFamily="34" charset="0"/>
                <a:cs typeface="Arial" panose="020B0604020202020204" pitchFamily="34" charset="0"/>
              </a:rPr>
              <a:t>especially if you can walk and wheel with others and chat along the way, </a:t>
            </a:r>
          </a:p>
          <a:p>
            <a:pPr algn="ctr"/>
            <a:r>
              <a:rPr lang="en-GB" dirty="0">
                <a:solidFill>
                  <a:srgbClr val="336699"/>
                </a:solidFill>
                <a:latin typeface="Arial" panose="020B0604020202020204" pitchFamily="34" charset="0"/>
                <a:cs typeface="Arial" panose="020B0604020202020204" pitchFamily="34" charset="0"/>
              </a:rPr>
              <a:t>and it’s environmentally friendly too!</a:t>
            </a:r>
          </a:p>
          <a:p>
            <a:pPr algn="ctr"/>
            <a:endParaRPr lang="en-GB" dirty="0">
              <a:solidFill>
                <a:srgbClr val="336699"/>
              </a:solidFill>
              <a:latin typeface="Arial" panose="020B0604020202020204" pitchFamily="34" charset="0"/>
              <a:cs typeface="Arial" panose="020B0604020202020204" pitchFamily="34" charset="0"/>
            </a:endParaRPr>
          </a:p>
          <a:p>
            <a:r>
              <a:rPr lang="en-GB" u="sng" dirty="0">
                <a:solidFill>
                  <a:srgbClr val="336699"/>
                </a:solidFill>
                <a:latin typeface="Arial" panose="020B0604020202020204" pitchFamily="34" charset="0"/>
                <a:cs typeface="Arial" panose="020B0604020202020204" pitchFamily="34" charset="0"/>
              </a:rPr>
              <a:t>Ways to celebrate walking and wheeling during Modeshift </a:t>
            </a:r>
            <a:r>
              <a:rPr lang="en-GB" u="sng" dirty="0" err="1">
                <a:solidFill>
                  <a:srgbClr val="336699"/>
                </a:solidFill>
                <a:latin typeface="Arial" panose="020B0604020202020204" pitchFamily="34" charset="0"/>
                <a:cs typeface="Arial" panose="020B0604020202020204" pitchFamily="34" charset="0"/>
              </a:rPr>
              <a:t>Travelwise</a:t>
            </a:r>
            <a:r>
              <a:rPr lang="en-GB" u="sng" dirty="0">
                <a:solidFill>
                  <a:srgbClr val="336699"/>
                </a:solidFill>
                <a:latin typeface="Arial" panose="020B0604020202020204" pitchFamily="34" charset="0"/>
                <a:cs typeface="Arial" panose="020B0604020202020204" pitchFamily="34" charset="0"/>
              </a:rPr>
              <a:t> week</a:t>
            </a:r>
          </a:p>
          <a:p>
            <a:pPr marL="257175" indent="-257175">
              <a:buFont typeface="Arial" panose="020B0604020202020204" pitchFamily="34" charset="0"/>
              <a:buChar char="•"/>
            </a:pPr>
            <a:r>
              <a:rPr lang="en-GB" dirty="0">
                <a:solidFill>
                  <a:srgbClr val="336699"/>
                </a:solidFill>
                <a:latin typeface="Arial" panose="020B0604020202020204" pitchFamily="34" charset="0"/>
                <a:cs typeface="Arial" panose="020B0604020202020204" pitchFamily="34" charset="0"/>
              </a:rPr>
              <a:t>If you can, swap a car journey for a walk and wheel to school, the shops or any other place.</a:t>
            </a:r>
          </a:p>
          <a:p>
            <a:pPr marL="257175" indent="-257175">
              <a:buFont typeface="Arial" panose="020B0604020202020204" pitchFamily="34" charset="0"/>
              <a:buChar char="•"/>
            </a:pPr>
            <a:r>
              <a:rPr lang="en-GB" dirty="0">
                <a:solidFill>
                  <a:srgbClr val="336699"/>
                </a:solidFill>
                <a:latin typeface="Arial" panose="020B0604020202020204" pitchFamily="34" charset="0"/>
                <a:cs typeface="Arial" panose="020B0604020202020204" pitchFamily="34" charset="0"/>
              </a:rPr>
              <a:t>Go on a walking and wheeling discovery trail to find out what your local area has to offer.</a:t>
            </a:r>
          </a:p>
          <a:p>
            <a:pPr marL="257175" indent="-257175">
              <a:buFont typeface="Arial" panose="020B0604020202020204" pitchFamily="34" charset="0"/>
              <a:buChar char="•"/>
            </a:pPr>
            <a:r>
              <a:rPr lang="en-GB" dirty="0">
                <a:solidFill>
                  <a:srgbClr val="336699"/>
                </a:solidFill>
                <a:latin typeface="Arial" panose="020B0604020202020204" pitchFamily="34" charset="0"/>
                <a:cs typeface="Arial" panose="020B0604020202020204" pitchFamily="34" charset="0"/>
              </a:rPr>
              <a:t>Organise an active travel breakfast to encourage walking and wheeling.</a:t>
            </a:r>
          </a:p>
          <a:p>
            <a:endParaRPr lang="en-GB" sz="1350" dirty="0"/>
          </a:p>
        </p:txBody>
      </p:sp>
      <p:pic>
        <p:nvPicPr>
          <p:cNvPr id="8" name="Picture 7" descr="shop">
            <a:extLst>
              <a:ext uri="{FF2B5EF4-FFF2-40B4-BE49-F238E27FC236}">
                <a16:creationId xmlns:a16="http://schemas.microsoft.com/office/drawing/2014/main" id="{FA40A359-EDA6-EBAF-4BAD-E446A57F97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9812" y="5264844"/>
            <a:ext cx="1079985" cy="869100"/>
          </a:xfrm>
          <a:prstGeom prst="rect">
            <a:avLst/>
          </a:prstGeom>
        </p:spPr>
      </p:pic>
      <p:pic>
        <p:nvPicPr>
          <p:cNvPr id="11" name="Picture 10">
            <a:extLst>
              <a:ext uri="{FF2B5EF4-FFF2-40B4-BE49-F238E27FC236}">
                <a16:creationId xmlns:a16="http://schemas.microsoft.com/office/drawing/2014/main" id="{EE655AD9-9406-FF61-2002-CDBF0C8E2CB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703" y="5281684"/>
            <a:ext cx="1115039" cy="879642"/>
          </a:xfrm>
          <a:prstGeom prst="rect">
            <a:avLst/>
          </a:prstGeom>
        </p:spPr>
      </p:pic>
      <p:pic>
        <p:nvPicPr>
          <p:cNvPr id="4" name="Picture 3" descr="STAR dog walker">
            <a:extLst>
              <a:ext uri="{FF2B5EF4-FFF2-40B4-BE49-F238E27FC236}">
                <a16:creationId xmlns:a16="http://schemas.microsoft.com/office/drawing/2014/main" id="{AFF4ED2D-1E54-73D9-5D81-2E079FFD2C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86346" y="5245648"/>
            <a:ext cx="902305" cy="928860"/>
          </a:xfrm>
          <a:prstGeom prst="rect">
            <a:avLst/>
          </a:prstGeom>
        </p:spPr>
      </p:pic>
      <p:pic>
        <p:nvPicPr>
          <p:cNvPr id="3" name="Picture 2" descr="tree">
            <a:extLst>
              <a:ext uri="{FF2B5EF4-FFF2-40B4-BE49-F238E27FC236}">
                <a16:creationId xmlns:a16="http://schemas.microsoft.com/office/drawing/2014/main" id="{0BFCA11E-9571-FFCA-F1BB-0786F7CF57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5675" y="5247084"/>
            <a:ext cx="900713" cy="928860"/>
          </a:xfrm>
          <a:prstGeom prst="rect">
            <a:avLst/>
          </a:prstGeom>
        </p:spPr>
      </p:pic>
      <p:pic>
        <p:nvPicPr>
          <p:cNvPr id="13" name="Picture 12" descr="bird">
            <a:extLst>
              <a:ext uri="{FF2B5EF4-FFF2-40B4-BE49-F238E27FC236}">
                <a16:creationId xmlns:a16="http://schemas.microsoft.com/office/drawing/2014/main" id="{FE241B86-E370-B6AD-5C05-CFFABD672F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08117" y="5882185"/>
            <a:ext cx="297220" cy="226359"/>
          </a:xfrm>
          <a:prstGeom prst="rect">
            <a:avLst/>
          </a:prstGeom>
        </p:spPr>
      </p:pic>
      <p:pic>
        <p:nvPicPr>
          <p:cNvPr id="9" name="Picture 8" descr="scooter scooter logo">
            <a:extLst>
              <a:ext uri="{FF2B5EF4-FFF2-40B4-BE49-F238E27FC236}">
                <a16:creationId xmlns:a16="http://schemas.microsoft.com/office/drawing/2014/main" id="{DB00E8E9-2E79-8696-6DC3-504E1D05870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962593" y="5269495"/>
            <a:ext cx="797173" cy="904019"/>
          </a:xfrm>
          <a:prstGeom prst="rect">
            <a:avLst/>
          </a:prstGeom>
        </p:spPr>
      </p:pic>
      <p:sp>
        <p:nvSpPr>
          <p:cNvPr id="7" name="Rectangle 6">
            <a:extLst>
              <a:ext uri="{FF2B5EF4-FFF2-40B4-BE49-F238E27FC236}">
                <a16:creationId xmlns:a16="http://schemas.microsoft.com/office/drawing/2014/main" id="{EC19C628-B948-0D19-CC9A-4B36708989F6}"/>
              </a:ext>
              <a:ext uri="{C183D7F6-B498-43B3-948B-1728B52AA6E4}">
                <adec:decorative xmlns:adec="http://schemas.microsoft.com/office/drawing/2017/decorative" val="1"/>
              </a:ext>
            </a:extLst>
          </p:cNvPr>
          <p:cNvSpPr/>
          <p:nvPr/>
        </p:nvSpPr>
        <p:spPr>
          <a:xfrm>
            <a:off x="3889612" y="6619164"/>
            <a:ext cx="1310185" cy="238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139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0BEC92-A11A-29B4-C920-E7130784BBE1}"/>
              </a:ext>
            </a:extLst>
          </p:cNvPr>
          <p:cNvSpPr>
            <a:spLocks noGrp="1"/>
          </p:cNvSpPr>
          <p:nvPr>
            <p:ph type="ctrTitle"/>
          </p:nvPr>
        </p:nvSpPr>
        <p:spPr>
          <a:xfrm>
            <a:off x="1143000" y="-692497"/>
            <a:ext cx="6858000" cy="692497"/>
          </a:xfrm>
        </p:spPr>
        <p:txBody>
          <a:bodyPr wrap="square" lIns="0" tIns="0" rIns="0" bIns="0" anchor="b">
            <a:spAutoFit/>
          </a:bodyPr>
          <a:lstStyle/>
          <a:p>
            <a:r>
              <a:rPr lang="en-GB" dirty="0"/>
              <a:t>Get a ticket to ride!</a:t>
            </a:r>
          </a:p>
        </p:txBody>
      </p:sp>
      <p:sp>
        <p:nvSpPr>
          <p:cNvPr id="7" name="TextBox 6">
            <a:extLst>
              <a:ext uri="{FF2B5EF4-FFF2-40B4-BE49-F238E27FC236}">
                <a16:creationId xmlns:a16="http://schemas.microsoft.com/office/drawing/2014/main" id="{DDEC237A-8419-1317-1553-792D87E9CD83}"/>
              </a:ext>
            </a:extLst>
          </p:cNvPr>
          <p:cNvSpPr txBox="1"/>
          <p:nvPr/>
        </p:nvSpPr>
        <p:spPr>
          <a:xfrm>
            <a:off x="409433" y="683492"/>
            <a:ext cx="4408227" cy="800219"/>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Get a ticket to ride!</a:t>
            </a:r>
          </a:p>
          <a:p>
            <a:endParaRPr lang="en-GB" dirty="0"/>
          </a:p>
        </p:txBody>
      </p:sp>
      <p:sp>
        <p:nvSpPr>
          <p:cNvPr id="3" name="object 4" descr="Modeshift supporting sustainable travel">
            <a:extLst>
              <a:ext uri="{FF2B5EF4-FFF2-40B4-BE49-F238E27FC236}">
                <a16:creationId xmlns:a16="http://schemas.microsoft.com/office/drawing/2014/main" id="{C503D332-54FE-5405-5D10-F6DFD2718BBF}"/>
              </a:ext>
            </a:extLst>
          </p:cNvPr>
          <p:cNvSpPr/>
          <p:nvPr/>
        </p:nvSpPr>
        <p:spPr>
          <a:xfrm>
            <a:off x="5869922" y="599603"/>
            <a:ext cx="3164441" cy="57764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685800"/>
            <a:endParaRPr sz="1350">
              <a:solidFill>
                <a:prstClr val="black"/>
              </a:solidFill>
              <a:latin typeface="Calibri"/>
            </a:endParaRPr>
          </a:p>
        </p:txBody>
      </p:sp>
      <p:sp>
        <p:nvSpPr>
          <p:cNvPr id="2" name="Rectangle 1">
            <a:extLst>
              <a:ext uri="{FF2B5EF4-FFF2-40B4-BE49-F238E27FC236}">
                <a16:creationId xmlns:a16="http://schemas.microsoft.com/office/drawing/2014/main" id="{69D9706D-FD06-C27F-BB34-0C8E4CD37E6C}"/>
              </a:ext>
              <a:ext uri="{C183D7F6-B498-43B3-948B-1728B52AA6E4}">
                <adec:decorative xmlns:adec="http://schemas.microsoft.com/office/drawing/2017/decorative" val="1"/>
              </a:ext>
            </a:extLst>
          </p:cNvPr>
          <p:cNvSpPr/>
          <p:nvPr/>
        </p:nvSpPr>
        <p:spPr>
          <a:xfrm>
            <a:off x="6470796" y="3428999"/>
            <a:ext cx="2673204" cy="2745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ADA6EF-B868-7444-2B2C-81D976B6CE17}"/>
              </a:ext>
            </a:extLst>
          </p:cNvPr>
          <p:cNvSpPr txBox="1"/>
          <p:nvPr/>
        </p:nvSpPr>
        <p:spPr>
          <a:xfrm>
            <a:off x="328769" y="1713144"/>
            <a:ext cx="8486461" cy="3277820"/>
          </a:xfrm>
          <a:prstGeom prst="rect">
            <a:avLst/>
          </a:prstGeom>
          <a:noFill/>
        </p:spPr>
        <p:txBody>
          <a:bodyPr wrap="square" rtlCol="0">
            <a:spAutoFit/>
          </a:bodyPr>
          <a:lstStyle/>
          <a:p>
            <a:pPr algn="ctr"/>
            <a:r>
              <a:rPr lang="en-GB" dirty="0">
                <a:solidFill>
                  <a:srgbClr val="336699"/>
                </a:solidFill>
                <a:latin typeface="Arial" panose="020B0604020202020204" pitchFamily="34" charset="0"/>
                <a:cs typeface="Arial" panose="020B0604020202020204" pitchFamily="34" charset="0"/>
              </a:rPr>
              <a:t>Buses and trains can transport a lot more passengers than cars </a:t>
            </a:r>
          </a:p>
          <a:p>
            <a:pPr algn="ctr"/>
            <a:r>
              <a:rPr lang="en-GB" dirty="0">
                <a:solidFill>
                  <a:srgbClr val="336699"/>
                </a:solidFill>
                <a:latin typeface="Arial" panose="020B0604020202020204" pitchFamily="34" charset="0"/>
                <a:cs typeface="Arial" panose="020B0604020202020204" pitchFamily="34" charset="0"/>
              </a:rPr>
              <a:t>they save the hassle of finding somewhere to park </a:t>
            </a:r>
          </a:p>
          <a:p>
            <a:pPr algn="ctr"/>
            <a:r>
              <a:rPr lang="en-GB" dirty="0">
                <a:solidFill>
                  <a:srgbClr val="336699"/>
                </a:solidFill>
                <a:latin typeface="Arial" panose="020B0604020202020204" pitchFamily="34" charset="0"/>
                <a:cs typeface="Arial" panose="020B0604020202020204" pitchFamily="34" charset="0"/>
              </a:rPr>
              <a:t>and you are less likely to get stuck in a traffic jam! </a:t>
            </a:r>
          </a:p>
          <a:p>
            <a:pPr algn="ctr"/>
            <a:r>
              <a:rPr lang="en-GB" dirty="0">
                <a:solidFill>
                  <a:srgbClr val="336699"/>
                </a:solidFill>
                <a:latin typeface="Arial" panose="020B0604020202020204" pitchFamily="34" charset="0"/>
                <a:cs typeface="Arial" panose="020B0604020202020204" pitchFamily="34" charset="0"/>
              </a:rPr>
              <a:t> </a:t>
            </a:r>
          </a:p>
          <a:p>
            <a:pPr algn="ctr"/>
            <a:endParaRPr lang="en-GB" dirty="0">
              <a:solidFill>
                <a:srgbClr val="336699"/>
              </a:solidFill>
              <a:latin typeface="Arial" panose="020B0604020202020204" pitchFamily="34" charset="0"/>
              <a:cs typeface="Arial" panose="020B0604020202020204" pitchFamily="34" charset="0"/>
            </a:endParaRPr>
          </a:p>
          <a:p>
            <a:r>
              <a:rPr lang="en-GB" u="sng" dirty="0">
                <a:solidFill>
                  <a:srgbClr val="336699"/>
                </a:solidFill>
                <a:latin typeface="Arial" panose="020B0604020202020204" pitchFamily="34" charset="0"/>
                <a:cs typeface="Arial" panose="020B0604020202020204" pitchFamily="34" charset="0"/>
              </a:rPr>
              <a:t>Ways to celebrate public transport during Modeshift </a:t>
            </a:r>
            <a:r>
              <a:rPr lang="en-GB" u="sng" dirty="0" err="1">
                <a:solidFill>
                  <a:srgbClr val="336699"/>
                </a:solidFill>
                <a:latin typeface="Arial" panose="020B0604020202020204" pitchFamily="34" charset="0"/>
                <a:cs typeface="Arial" panose="020B0604020202020204" pitchFamily="34" charset="0"/>
              </a:rPr>
              <a:t>TravelWise</a:t>
            </a:r>
            <a:r>
              <a:rPr lang="en-GB" u="sng" dirty="0">
                <a:solidFill>
                  <a:srgbClr val="336699"/>
                </a:solidFill>
                <a:latin typeface="Arial" panose="020B0604020202020204" pitchFamily="34" charset="0"/>
                <a:cs typeface="Arial" panose="020B0604020202020204" pitchFamily="34" charset="0"/>
              </a:rPr>
              <a:t> week</a:t>
            </a:r>
          </a:p>
          <a:p>
            <a:pPr marL="285750" indent="-285750">
              <a:buFont typeface="Arial" panose="020B0604020202020204" pitchFamily="34" charset="0"/>
              <a:buChar char="•"/>
            </a:pPr>
            <a:r>
              <a:rPr lang="en-GB" dirty="0">
                <a:solidFill>
                  <a:srgbClr val="336699"/>
                </a:solidFill>
                <a:latin typeface="Arial" panose="020B0604020202020204" pitchFamily="34" charset="0"/>
                <a:cs typeface="Arial" panose="020B0604020202020204" pitchFamily="34" charset="0"/>
              </a:rPr>
              <a:t>Checkout if there are any local public transport services near you and the places you travel.</a:t>
            </a:r>
          </a:p>
          <a:p>
            <a:pPr marL="285750" indent="-285750">
              <a:buFont typeface="Arial" panose="020B0604020202020204" pitchFamily="34" charset="0"/>
              <a:buChar char="•"/>
            </a:pPr>
            <a:r>
              <a:rPr lang="en-GB" dirty="0">
                <a:solidFill>
                  <a:srgbClr val="336699"/>
                </a:solidFill>
                <a:latin typeface="Arial" panose="020B0604020202020204" pitchFamily="34" charset="0"/>
                <a:cs typeface="Arial" panose="020B0604020202020204" pitchFamily="34" charset="0"/>
              </a:rPr>
              <a:t>Lookout for any special ticket deals and go for a bus or rail ride.</a:t>
            </a:r>
          </a:p>
          <a:p>
            <a:pPr marL="285750" indent="-285750">
              <a:buFont typeface="Arial" panose="020B0604020202020204" pitchFamily="34" charset="0"/>
              <a:buChar char="•"/>
            </a:pPr>
            <a:r>
              <a:rPr lang="en-GB" dirty="0">
                <a:solidFill>
                  <a:srgbClr val="336699"/>
                </a:solidFill>
                <a:latin typeface="Arial" panose="020B0604020202020204" pitchFamily="34" charset="0"/>
                <a:cs typeface="Arial" panose="020B0604020202020204" pitchFamily="34" charset="0"/>
              </a:rPr>
              <a:t>If the entire journey isn’t possible by public transport can you Park and Ride?</a:t>
            </a:r>
          </a:p>
          <a:p>
            <a:endParaRPr lang="en-GB" sz="1350" dirty="0">
              <a:solidFill>
                <a:srgbClr val="336699"/>
              </a:solidFill>
              <a:latin typeface="Arial" panose="020B0604020202020204" pitchFamily="34" charset="0"/>
              <a:cs typeface="Arial" panose="020B0604020202020204" pitchFamily="34" charset="0"/>
            </a:endParaRPr>
          </a:p>
          <a:p>
            <a:r>
              <a:rPr lang="en-GB" sz="1350" dirty="0">
                <a:solidFill>
                  <a:srgbClr val="336699"/>
                </a:solidFill>
                <a:latin typeface="Arial" panose="020B0604020202020204" pitchFamily="34" charset="0"/>
                <a:cs typeface="Arial" panose="020B0604020202020204" pitchFamily="34" charset="0"/>
              </a:rPr>
              <a:t> </a:t>
            </a:r>
            <a:endParaRPr lang="en-GB" sz="1350" dirty="0"/>
          </a:p>
        </p:txBody>
      </p:sp>
      <p:pic>
        <p:nvPicPr>
          <p:cNvPr id="4" name="Picture 3" descr="bus">
            <a:extLst>
              <a:ext uri="{FF2B5EF4-FFF2-40B4-BE49-F238E27FC236}">
                <a16:creationId xmlns:a16="http://schemas.microsoft.com/office/drawing/2014/main" id="{F102DEFF-1D1B-7C4A-E9E3-7D351E97EB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77922" y="4801753"/>
            <a:ext cx="1998276" cy="1367207"/>
          </a:xfrm>
          <a:prstGeom prst="rect">
            <a:avLst/>
          </a:prstGeom>
        </p:spPr>
      </p:pic>
      <p:pic>
        <p:nvPicPr>
          <p:cNvPr id="1026" name="Picture 2" descr="Train - Free transport icons">
            <a:extLst>
              <a:ext uri="{FF2B5EF4-FFF2-40B4-BE49-F238E27FC236}">
                <a16:creationId xmlns:a16="http://schemas.microsoft.com/office/drawing/2014/main" id="{D159BE7F-BA71-D063-C6FC-5821CDC72A1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97328" y="4631866"/>
            <a:ext cx="1926404" cy="16265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5D58076-4122-A581-AAF9-0CE4B02D6C39}"/>
              </a:ext>
              <a:ext uri="{C183D7F6-B498-43B3-948B-1728B52AA6E4}">
                <adec:decorative xmlns:adec="http://schemas.microsoft.com/office/drawing/2017/decorative" val="1"/>
              </a:ext>
            </a:extLst>
          </p:cNvPr>
          <p:cNvSpPr/>
          <p:nvPr/>
        </p:nvSpPr>
        <p:spPr>
          <a:xfrm>
            <a:off x="3889612" y="6619164"/>
            <a:ext cx="1310185" cy="238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830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874F5C1-CE54-5153-66CA-351832425B91}"/>
              </a:ext>
            </a:extLst>
          </p:cNvPr>
          <p:cNvSpPr>
            <a:spLocks noGrp="1"/>
          </p:cNvSpPr>
          <p:nvPr>
            <p:ph type="ctrTitle"/>
          </p:nvPr>
        </p:nvSpPr>
        <p:spPr>
          <a:xfrm>
            <a:off x="1143000" y="-692497"/>
            <a:ext cx="6858000" cy="692497"/>
          </a:xfrm>
        </p:spPr>
        <p:txBody>
          <a:bodyPr wrap="square" lIns="0" tIns="0" rIns="0" bIns="0" anchor="b">
            <a:spAutoFit/>
          </a:bodyPr>
          <a:lstStyle/>
          <a:p>
            <a:r>
              <a:rPr lang="en-GB" dirty="0"/>
              <a:t>Share the ride</a:t>
            </a:r>
          </a:p>
        </p:txBody>
      </p:sp>
      <p:sp>
        <p:nvSpPr>
          <p:cNvPr id="5" name="TextBox 4">
            <a:extLst>
              <a:ext uri="{FF2B5EF4-FFF2-40B4-BE49-F238E27FC236}">
                <a16:creationId xmlns:a16="http://schemas.microsoft.com/office/drawing/2014/main" id="{2CBAC097-BB77-27E4-AD3F-25D58683BCE8}"/>
              </a:ext>
            </a:extLst>
          </p:cNvPr>
          <p:cNvSpPr txBox="1"/>
          <p:nvPr/>
        </p:nvSpPr>
        <p:spPr>
          <a:xfrm>
            <a:off x="450376" y="610071"/>
            <a:ext cx="4954137" cy="954107"/>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Share the ride</a:t>
            </a:r>
          </a:p>
          <a:p>
            <a:endParaRPr lang="en-GB" sz="2800" dirty="0">
              <a:solidFill>
                <a:schemeClr val="bg1"/>
              </a:solidFill>
            </a:endParaRPr>
          </a:p>
        </p:txBody>
      </p:sp>
      <p:sp>
        <p:nvSpPr>
          <p:cNvPr id="4" name="object 4" descr="Modeshift supporting sustainable travel">
            <a:extLst>
              <a:ext uri="{FF2B5EF4-FFF2-40B4-BE49-F238E27FC236}">
                <a16:creationId xmlns:a16="http://schemas.microsoft.com/office/drawing/2014/main" id="{12950EEA-FBA4-0E7E-0820-A0EDB690C2A7}"/>
              </a:ext>
            </a:extLst>
          </p:cNvPr>
          <p:cNvSpPr/>
          <p:nvPr/>
        </p:nvSpPr>
        <p:spPr>
          <a:xfrm>
            <a:off x="5869922" y="599603"/>
            <a:ext cx="3164441" cy="57764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685800"/>
            <a:endParaRPr sz="1350">
              <a:solidFill>
                <a:prstClr val="black"/>
              </a:solidFill>
              <a:latin typeface="Calibri"/>
            </a:endParaRPr>
          </a:p>
        </p:txBody>
      </p:sp>
      <p:sp>
        <p:nvSpPr>
          <p:cNvPr id="2" name="Rectangle 1">
            <a:extLst>
              <a:ext uri="{FF2B5EF4-FFF2-40B4-BE49-F238E27FC236}">
                <a16:creationId xmlns:a16="http://schemas.microsoft.com/office/drawing/2014/main" id="{5D6B8BF3-5B44-B864-337E-22CEE30B21F8}"/>
              </a:ext>
              <a:ext uri="{C183D7F6-B498-43B3-948B-1728B52AA6E4}">
                <adec:decorative xmlns:adec="http://schemas.microsoft.com/office/drawing/2017/decorative" val="1"/>
              </a:ext>
            </a:extLst>
          </p:cNvPr>
          <p:cNvSpPr/>
          <p:nvPr/>
        </p:nvSpPr>
        <p:spPr>
          <a:xfrm>
            <a:off x="6616700" y="3784600"/>
            <a:ext cx="2527300" cy="2389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ADA6EF-B868-7444-2B2C-81D976B6CE17}"/>
              </a:ext>
            </a:extLst>
          </p:cNvPr>
          <p:cNvSpPr txBox="1"/>
          <p:nvPr/>
        </p:nvSpPr>
        <p:spPr>
          <a:xfrm>
            <a:off x="273951" y="1813447"/>
            <a:ext cx="8596098" cy="3277820"/>
          </a:xfrm>
          <a:prstGeom prst="rect">
            <a:avLst/>
          </a:prstGeom>
          <a:noFill/>
        </p:spPr>
        <p:txBody>
          <a:bodyPr wrap="square" rtlCol="0">
            <a:spAutoFit/>
          </a:bodyPr>
          <a:lstStyle/>
          <a:p>
            <a:pPr algn="ctr"/>
            <a:r>
              <a:rPr lang="en-GB" dirty="0">
                <a:solidFill>
                  <a:srgbClr val="336699"/>
                </a:solidFill>
                <a:latin typeface="Arial" panose="020B0604020202020204" pitchFamily="34" charset="0"/>
                <a:cs typeface="Arial" panose="020B0604020202020204" pitchFamily="34" charset="0"/>
              </a:rPr>
              <a:t>Reducing the number of cars on the road can help make the air cleaner, </a:t>
            </a:r>
          </a:p>
          <a:p>
            <a:pPr algn="ctr"/>
            <a:r>
              <a:rPr lang="en-GB" dirty="0">
                <a:solidFill>
                  <a:srgbClr val="336699"/>
                </a:solidFill>
                <a:latin typeface="Arial" panose="020B0604020202020204" pitchFamily="34" charset="0"/>
                <a:cs typeface="Arial" panose="020B0604020202020204" pitchFamily="34" charset="0"/>
              </a:rPr>
              <a:t>reduce carbon emissions </a:t>
            </a:r>
          </a:p>
          <a:p>
            <a:pPr algn="ctr"/>
            <a:r>
              <a:rPr lang="en-GB" dirty="0">
                <a:solidFill>
                  <a:srgbClr val="336699"/>
                </a:solidFill>
                <a:latin typeface="Arial" panose="020B0604020202020204" pitchFamily="34" charset="0"/>
                <a:cs typeface="Arial" panose="020B0604020202020204" pitchFamily="34" charset="0"/>
              </a:rPr>
              <a:t>and make it easier for walkers, wheelers and cyclists.</a:t>
            </a:r>
          </a:p>
          <a:p>
            <a:pPr algn="ctr"/>
            <a:r>
              <a:rPr lang="en-GB" dirty="0">
                <a:solidFill>
                  <a:srgbClr val="336699"/>
                </a:solidFill>
                <a:latin typeface="Arial" panose="020B0604020202020204" pitchFamily="34" charset="0"/>
                <a:cs typeface="Arial" panose="020B0604020202020204" pitchFamily="34" charset="0"/>
              </a:rPr>
              <a:t> </a:t>
            </a:r>
          </a:p>
          <a:p>
            <a:r>
              <a:rPr lang="en-GB" i="1" u="sng" dirty="0">
                <a:solidFill>
                  <a:srgbClr val="336699"/>
                </a:solidFill>
                <a:latin typeface="Arial" panose="020B0604020202020204" pitchFamily="34" charset="0"/>
                <a:cs typeface="Arial" panose="020B0604020202020204" pitchFamily="34" charset="0"/>
              </a:rPr>
              <a:t>Ways to celebrate greener and cleaner roads during Modeshift </a:t>
            </a:r>
            <a:r>
              <a:rPr lang="en-GB" i="1" u="sng" dirty="0" err="1">
                <a:solidFill>
                  <a:srgbClr val="336699"/>
                </a:solidFill>
                <a:latin typeface="Arial" panose="020B0604020202020204" pitchFamily="34" charset="0"/>
                <a:cs typeface="Arial" panose="020B0604020202020204" pitchFamily="34" charset="0"/>
              </a:rPr>
              <a:t>TravelWise</a:t>
            </a:r>
            <a:r>
              <a:rPr lang="en-GB" i="1" u="sng" dirty="0">
                <a:solidFill>
                  <a:srgbClr val="336699"/>
                </a:solidFill>
                <a:latin typeface="Arial" panose="020B0604020202020204" pitchFamily="34" charset="0"/>
                <a:cs typeface="Arial" panose="020B0604020202020204" pitchFamily="34" charset="0"/>
              </a:rPr>
              <a:t> week</a:t>
            </a:r>
          </a:p>
          <a:p>
            <a:pPr marL="214313" indent="-214313">
              <a:buFont typeface="Arial" panose="020B0604020202020204" pitchFamily="34" charset="0"/>
              <a:buChar char="•"/>
            </a:pPr>
            <a:r>
              <a:rPr lang="en-GB" dirty="0">
                <a:solidFill>
                  <a:srgbClr val="336699"/>
                </a:solidFill>
                <a:latin typeface="Arial" panose="020B0604020202020204" pitchFamily="34" charset="0"/>
                <a:cs typeface="Arial" panose="020B0604020202020204" pitchFamily="34" charset="0"/>
              </a:rPr>
              <a:t>If travelling by car is the only option and you are travelling in the same direction as someone else can you give them a lift and car share?</a:t>
            </a:r>
          </a:p>
          <a:p>
            <a:pPr marL="214313" indent="-214313">
              <a:buFont typeface="Arial" panose="020B0604020202020204" pitchFamily="34" charset="0"/>
              <a:buChar char="•"/>
            </a:pPr>
            <a:endParaRPr lang="en-GB" dirty="0">
              <a:solidFill>
                <a:srgbClr val="336699"/>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dirty="0">
                <a:solidFill>
                  <a:srgbClr val="336699"/>
                </a:solidFill>
                <a:latin typeface="Arial" panose="020B0604020202020204" pitchFamily="34" charset="0"/>
                <a:cs typeface="Arial" panose="020B0604020202020204" pitchFamily="34" charset="0"/>
              </a:rPr>
              <a:t>Can you help create a fume free zone by switching off your engine or leave the car  further away and Park and Stride, roll, glide or ride?</a:t>
            </a:r>
          </a:p>
          <a:p>
            <a:endParaRPr lang="en-GB" sz="1350" dirty="0">
              <a:solidFill>
                <a:srgbClr val="336699"/>
              </a:solidFill>
              <a:latin typeface="Arial" panose="020B0604020202020204" pitchFamily="34" charset="0"/>
              <a:cs typeface="Arial" panose="020B0604020202020204" pitchFamily="34" charset="0"/>
            </a:endParaRPr>
          </a:p>
          <a:p>
            <a:r>
              <a:rPr lang="en-GB" sz="1350" dirty="0">
                <a:solidFill>
                  <a:srgbClr val="336699"/>
                </a:solidFill>
                <a:latin typeface="Arial" panose="020B0604020202020204" pitchFamily="34" charset="0"/>
                <a:cs typeface="Arial" panose="020B0604020202020204" pitchFamily="34" charset="0"/>
              </a:rPr>
              <a:t> </a:t>
            </a:r>
            <a:endParaRPr lang="en-GB" sz="1350" dirty="0"/>
          </a:p>
        </p:txBody>
      </p:sp>
      <p:pic>
        <p:nvPicPr>
          <p:cNvPr id="3" name="Picture 2" descr="car share">
            <a:extLst>
              <a:ext uri="{FF2B5EF4-FFF2-40B4-BE49-F238E27FC236}">
                <a16:creationId xmlns:a16="http://schemas.microsoft.com/office/drawing/2014/main" id="{BA0152BC-6106-E0B5-8576-9B82EF4BDC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026" y="5022376"/>
            <a:ext cx="1291709" cy="1104858"/>
          </a:xfrm>
          <a:prstGeom prst="rect">
            <a:avLst/>
          </a:prstGeom>
        </p:spPr>
      </p:pic>
      <p:pic>
        <p:nvPicPr>
          <p:cNvPr id="1026" name="Picture 2" descr="Park Sign Icon Parking Blue Symbol ...">
            <a:extLst>
              <a:ext uri="{FF2B5EF4-FFF2-40B4-BE49-F238E27FC236}">
                <a16:creationId xmlns:a16="http://schemas.microsoft.com/office/drawing/2014/main" id="{27B1FD9A-48E0-C76C-4E7B-9F7F44D0D3E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89308" y="5022376"/>
            <a:ext cx="1356905" cy="11521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TARS active travel logos">
            <a:extLst>
              <a:ext uri="{FF2B5EF4-FFF2-40B4-BE49-F238E27FC236}">
                <a16:creationId xmlns:a16="http://schemas.microsoft.com/office/drawing/2014/main" id="{74EA4FBE-2ABE-AAA6-DD6A-BF77E3DAB0B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46213" y="5340536"/>
            <a:ext cx="5088150" cy="776790"/>
          </a:xfrm>
          <a:prstGeom prst="rect">
            <a:avLst/>
          </a:prstGeom>
        </p:spPr>
      </p:pic>
      <p:sp>
        <p:nvSpPr>
          <p:cNvPr id="8" name="Rectangle 7">
            <a:extLst>
              <a:ext uri="{FF2B5EF4-FFF2-40B4-BE49-F238E27FC236}">
                <a16:creationId xmlns:a16="http://schemas.microsoft.com/office/drawing/2014/main" id="{E67C198F-0A40-D990-6D7E-1C3F74B3CD91}"/>
              </a:ext>
              <a:ext uri="{C183D7F6-B498-43B3-948B-1728B52AA6E4}">
                <adec:decorative xmlns:adec="http://schemas.microsoft.com/office/drawing/2017/decorative" val="1"/>
              </a:ext>
            </a:extLst>
          </p:cNvPr>
          <p:cNvSpPr/>
          <p:nvPr/>
        </p:nvSpPr>
        <p:spPr>
          <a:xfrm>
            <a:off x="3889612" y="6619164"/>
            <a:ext cx="1310185" cy="238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176960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fc3b066-9c8e-4845-ac2a-94f48f6036b2">
      <Terms xmlns="http://schemas.microsoft.com/office/infopath/2007/PartnerControls"/>
    </lcf76f155ced4ddcb4097134ff3c332f>
    <TaxCatchAll xmlns="4851d00c-72aa-4af0-a959-9cabcf2102f6" xsi:nil="true"/>
    <SharedWithUsers xmlns="4851d00c-72aa-4af0-a959-9cabcf2102f6">
      <UserInfo>
        <DisplayName>Ross Butcher</DisplayName>
        <AccountId>13</AccountId>
        <AccountType/>
      </UserInfo>
      <UserInfo>
        <DisplayName>Sarah Fay</DisplayName>
        <AccountId>70</AccountId>
        <AccountType/>
      </UserInfo>
      <UserInfo>
        <DisplayName>Sue O'Brien</DisplayName>
        <AccountId>99</AccountId>
        <AccountType/>
      </UserInfo>
      <UserInfo>
        <DisplayName>Nick Butler</DisplayName>
        <AccountId>12</AccountId>
        <AccountType/>
      </UserInfo>
      <UserInfo>
        <DisplayName>Tracy Barker</DisplayName>
        <AccountId>286</AccountId>
        <AccountType/>
      </UserInfo>
      <UserInfo>
        <DisplayName>Cheryl Ford Lyddon</DisplayName>
        <AccountId>130</AccountId>
        <AccountType/>
      </UserInfo>
      <UserInfo>
        <DisplayName>Tom Murray</DisplayName>
        <AccountId>137</AccountId>
        <AccountType/>
      </UserInfo>
      <UserInfo>
        <DisplayName>Gail Parkes</DisplayName>
        <AccountId>68</AccountId>
        <AccountType/>
      </UserInfo>
      <UserInfo>
        <DisplayName>Paul Hamilton</DisplayName>
        <AccountId>444</AccountId>
        <AccountType/>
      </UserInfo>
      <UserInfo>
        <DisplayName>Samantha Woodhead</DisplayName>
        <AccountId>157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0D0E3DC03CB545A024FD647288DD2A" ma:contentTypeVersion="18" ma:contentTypeDescription="Create a new document." ma:contentTypeScope="" ma:versionID="e2d07e735e7aa1367ce9fe66db686061">
  <xsd:schema xmlns:xsd="http://www.w3.org/2001/XMLSchema" xmlns:xs="http://www.w3.org/2001/XMLSchema" xmlns:p="http://schemas.microsoft.com/office/2006/metadata/properties" xmlns:ns2="ffc3b066-9c8e-4845-ac2a-94f48f6036b2" xmlns:ns3="4851d00c-72aa-4af0-a959-9cabcf2102f6" targetNamespace="http://schemas.microsoft.com/office/2006/metadata/properties" ma:root="true" ma:fieldsID="c19ad8574e06e4694b242942a90e81dd" ns2:_="" ns3:_="">
    <xsd:import namespace="ffc3b066-9c8e-4845-ac2a-94f48f6036b2"/>
    <xsd:import namespace="4851d00c-72aa-4af0-a959-9cabcf2102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c3b066-9c8e-4845-ac2a-94f48f6036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482b3a-7790-4b7a-b4fc-b7fa76ab7c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51d00c-72aa-4af0-a959-9cabcf2102f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49c37e-27b2-419f-b530-926a04078abd}" ma:internalName="TaxCatchAll" ma:showField="CatchAllData" ma:web="4851d00c-72aa-4af0-a959-9cabcf2102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808EA8-F746-4D97-9D58-8D9044A49713}">
  <ds:schemaRefs>
    <ds:schemaRef ds:uri="http://purl.org/dc/terms/"/>
    <ds:schemaRef ds:uri="http://purl.org/dc/elements/1.1/"/>
    <ds:schemaRef ds:uri="ffc3b066-9c8e-4845-ac2a-94f48f6036b2"/>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 ds:uri="4851d00c-72aa-4af0-a959-9cabcf2102f6"/>
    <ds:schemaRef ds:uri="http://schemas.microsoft.com/office/2006/metadata/properties"/>
  </ds:schemaRefs>
</ds:datastoreItem>
</file>

<file path=customXml/itemProps2.xml><?xml version="1.0" encoding="utf-8"?>
<ds:datastoreItem xmlns:ds="http://schemas.openxmlformats.org/officeDocument/2006/customXml" ds:itemID="{35E85121-B0DC-4D2E-A826-FD5846AF3D38}">
  <ds:schemaRefs>
    <ds:schemaRef ds:uri="http://schemas.microsoft.com/sharepoint/v3/contenttype/forms"/>
  </ds:schemaRefs>
</ds:datastoreItem>
</file>

<file path=customXml/itemProps3.xml><?xml version="1.0" encoding="utf-8"?>
<ds:datastoreItem xmlns:ds="http://schemas.openxmlformats.org/officeDocument/2006/customXml" ds:itemID="{BF7AF900-B9AB-446B-8043-78A436467C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c3b066-9c8e-4845-ac2a-94f48f6036b2"/>
    <ds:schemaRef ds:uri="4851d00c-72aa-4af0-a959-9cabcf2102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19510</TotalTime>
  <Words>692</Words>
  <Application>Microsoft Office PowerPoint</Application>
  <PresentationFormat>On-screen Show (4:3)</PresentationFormat>
  <Paragraphs>88</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Dreaming Outloud Pro</vt:lpstr>
      <vt:lpstr>Gill Sans MT</vt:lpstr>
      <vt:lpstr>2_Office Theme</vt:lpstr>
      <vt:lpstr>Modeshift TravelWise Week</vt:lpstr>
      <vt:lpstr>PowerPoint Presentation</vt:lpstr>
      <vt:lpstr>PowerPoint Presentation</vt:lpstr>
      <vt:lpstr>PowerPoint Presentation</vt:lpstr>
      <vt:lpstr>PowerPoint Presentation</vt:lpstr>
      <vt:lpstr>Join in</vt:lpstr>
      <vt:lpstr>Go for a walk or wheel</vt:lpstr>
      <vt:lpstr>Get a ticket to ride!</vt:lpstr>
      <vt:lpstr>Share the ride</vt:lpstr>
      <vt:lpstr>We look forward to you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vbb</dc:title>
  <dc:creator>Nick Butler</dc:creator>
  <cp:lastModifiedBy>H Britten</cp:lastModifiedBy>
  <cp:revision>166</cp:revision>
  <cp:lastPrinted>2024-09-06T13:11:05Z</cp:lastPrinted>
  <dcterms:created xsi:type="dcterms:W3CDTF">2019-04-24T13:26:59Z</dcterms:created>
  <dcterms:modified xsi:type="dcterms:W3CDTF">2024-09-10T11:05:51Z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0x010100500D0E3DC03CB545A024FD647288DD2A</vt:lpwstr>
  </property>
  <property fmtid="{D5CDD505-2E9C-101B-9397-08002B2CF9AE}" pid="3" name="MediaServiceImageTags">
    <vt:lpwstr/>
  </property>
  <property fmtid="{D5CDD505-2E9C-101B-9397-08002B2CF9AE}" pid="4" name="MSIP_Label_768904da-5dbb-4716-9521-7a682c6e8720_Enabled">
    <vt:lpwstr>true</vt:lpwstr>
  </property>
  <property fmtid="{D5CDD505-2E9C-101B-9397-08002B2CF9AE}" pid="5" name="MSIP_Label_768904da-5dbb-4716-9521-7a682c6e8720_SetDate">
    <vt:lpwstr>2024-06-19T12:42:50Z</vt:lpwstr>
  </property>
  <property fmtid="{D5CDD505-2E9C-101B-9397-08002B2CF9AE}" pid="6" name="MSIP_Label_768904da-5dbb-4716-9521-7a682c6e8720_Method">
    <vt:lpwstr>Standard</vt:lpwstr>
  </property>
  <property fmtid="{D5CDD505-2E9C-101B-9397-08002B2CF9AE}" pid="7" name="MSIP_Label_768904da-5dbb-4716-9521-7a682c6e8720_Name">
    <vt:lpwstr>DCC Controlled</vt:lpwstr>
  </property>
  <property fmtid="{D5CDD505-2E9C-101B-9397-08002B2CF9AE}" pid="8" name="MSIP_Label_768904da-5dbb-4716-9521-7a682c6e8720_SiteId">
    <vt:lpwstr>429a8eb3-3210-4e1a-aaa2-6ccde0ddabc5</vt:lpwstr>
  </property>
  <property fmtid="{D5CDD505-2E9C-101B-9397-08002B2CF9AE}" pid="9" name="MSIP_Label_768904da-5dbb-4716-9521-7a682c6e8720_ActionId">
    <vt:lpwstr>d934ad4c-8176-4256-90a6-1c2a08d6355d</vt:lpwstr>
  </property>
  <property fmtid="{D5CDD505-2E9C-101B-9397-08002B2CF9AE}" pid="10" name="MSIP_Label_768904da-5dbb-4716-9521-7a682c6e8720_ContentBits">
    <vt:lpwstr>2</vt:lpwstr>
  </property>
  <property fmtid="{D5CDD505-2E9C-101B-9397-08002B2CF9AE}" pid="11" name="ClassificationContentMarkingFooterLocations">
    <vt:lpwstr>1_Office Theme:5\2_Office Theme:8</vt:lpwstr>
  </property>
  <property fmtid="{D5CDD505-2E9C-101B-9397-08002B2CF9AE}" pid="12" name="ClassificationContentMarkingFooterText">
    <vt:lpwstr>CONTROLLED</vt:lpwstr>
  </property>
</Properties>
</file>