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F484"/>
    <a:srgbClr val="E1FACA"/>
    <a:srgbClr val="D7F9B9"/>
    <a:srgbClr val="DBE791"/>
    <a:srgbClr val="C2E49C"/>
    <a:srgbClr val="DAEFC3"/>
    <a:srgbClr val="FF0066"/>
    <a:srgbClr val="F2B4A0"/>
    <a:srgbClr val="FFDDEB"/>
    <a:srgbClr val="FFC9D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-2136" y="-30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03/06/2021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0004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03/06/2021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66464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03/06/2021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6978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03/06/2021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77240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03/06/2021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91221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03/06/2021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86838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03/06/2021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4101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03/06/2021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61654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03/06/2021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18304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03/06/2021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967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03/06/2021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15696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6794A-ECF0-49F9-963D-0FF10C0E6572}" type="datetimeFigureOut">
              <a:rPr lang="en-GB" smtClean="0"/>
              <a:pPr/>
              <a:t>03/06/2021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52212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0"/>
            <a:ext cx="9905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cs typeface="Aharoni" panose="02010803020104030203" pitchFamily="2" charset="-79"/>
              </a:rPr>
              <a:t>Year 1   </a:t>
            </a:r>
            <a:r>
              <a:rPr lang="en-GB" sz="2000" b="1" dirty="0" smtClean="0">
                <a:cs typeface="Aharoni" panose="02010803020104030203" pitchFamily="2" charset="-79"/>
              </a:rPr>
              <a:t>Who is Jewish and what do they believe?</a:t>
            </a:r>
            <a:r>
              <a:rPr lang="en-GB" sz="2000" b="1" dirty="0" smtClean="0">
                <a:cs typeface="Aharoni" panose="02010803020104030203" pitchFamily="2" charset="-79"/>
              </a:rPr>
              <a:t> </a:t>
            </a:r>
            <a:endParaRPr lang="en-GB" sz="2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1948597"/>
            <a:ext cx="1693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05442" y="500333"/>
            <a:ext cx="5347658" cy="1233218"/>
            <a:chOff x="0" y="799994"/>
            <a:chExt cx="5055785" cy="1778244"/>
          </a:xfrm>
        </p:grpSpPr>
        <p:sp>
          <p:nvSpPr>
            <p:cNvPr id="13" name="TextBox 12"/>
            <p:cNvSpPr txBox="1"/>
            <p:nvPr/>
          </p:nvSpPr>
          <p:spPr>
            <a:xfrm>
              <a:off x="0" y="799994"/>
              <a:ext cx="50557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Prior Learning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229" y="799994"/>
              <a:ext cx="5051556" cy="1778244"/>
            </a:xfrm>
            <a:prstGeom prst="roundRect">
              <a:avLst>
                <a:gd name="adj" fmla="val 7778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77421" y="1786270"/>
            <a:ext cx="5521630" cy="4812937"/>
            <a:chOff x="0" y="799994"/>
            <a:chExt cx="3301287" cy="5475081"/>
          </a:xfrm>
        </p:grpSpPr>
        <p:sp>
          <p:nvSpPr>
            <p:cNvPr id="21" name="TextBox 20"/>
            <p:cNvSpPr txBox="1"/>
            <p:nvPr/>
          </p:nvSpPr>
          <p:spPr>
            <a:xfrm>
              <a:off x="0" y="799994"/>
              <a:ext cx="3265811" cy="13793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dirty="0" smtClean="0">
                <a:latin typeface="Aharoni" panose="02010803020104030203" pitchFamily="2" charset="-79"/>
                <a:cs typeface="Aharoni" panose="02010803020104030203" pitchFamily="2" charset="-79"/>
              </a:endParaRPr>
            </a:p>
            <a:p>
              <a:pPr algn="ctr"/>
              <a:r>
                <a:rPr lang="en-GB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Key Content</a:t>
              </a:r>
            </a:p>
            <a:p>
              <a:endParaRPr lang="en-GB" dirty="0" smtClean="0">
                <a:latin typeface="Aharoni" panose="02010803020104030203" pitchFamily="2" charset="-79"/>
                <a:cs typeface="Aharoni" panose="02010803020104030203" pitchFamily="2" charset="-79"/>
              </a:endParaRPr>
            </a:p>
            <a:p>
              <a:endParaRPr lang="en-GB" dirty="0"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4229" y="993555"/>
              <a:ext cx="3297058" cy="5281520"/>
            </a:xfrm>
            <a:prstGeom prst="roundRect">
              <a:avLst>
                <a:gd name="adj" fmla="val 7778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33561796"/>
              </p:ext>
            </p:extLst>
          </p:nvPr>
        </p:nvGraphicFramePr>
        <p:xfrm>
          <a:off x="6049925" y="563523"/>
          <a:ext cx="3604251" cy="2465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109"/>
                <a:gridCol w="2614142"/>
              </a:tblGrid>
              <a:tr h="39598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Vocabulary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</a:tr>
              <a:tr h="529048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Synagogue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Jewish place of worship</a:t>
                      </a:r>
                      <a:endParaRPr lang="en-GB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1FF"/>
                    </a:solidFill>
                  </a:tcPr>
                </a:tc>
              </a:tr>
              <a:tr h="461985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Mezuzah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B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A </a:t>
                      </a:r>
                      <a:r>
                        <a:rPr lang="en-GB" sz="1100" baseline="0" dirty="0" smtClean="0"/>
                        <a:t> container with a Hebrew prayer written on a scroll inside it and placed on a door post of a Jewish home</a:t>
                      </a:r>
                      <a:endParaRPr lang="en-GB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B7FF"/>
                    </a:solidFill>
                  </a:tcPr>
                </a:tc>
              </a:tr>
              <a:tr h="344572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Shabbat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1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Jewish holy day</a:t>
                      </a:r>
                      <a:endParaRPr lang="en-GB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1FF"/>
                    </a:solidFill>
                  </a:tcPr>
                </a:tc>
              </a:tr>
              <a:tr h="601077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Chanukah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B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An eight day festival</a:t>
                      </a:r>
                      <a:r>
                        <a:rPr lang="en-GB" sz="1100" baseline="0" dirty="0" smtClean="0"/>
                        <a:t> of lights when Jews remember the miracle of the oil burning</a:t>
                      </a:r>
                      <a:endParaRPr lang="en-GB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B7FF"/>
                    </a:solidFill>
                  </a:tcPr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506713" y="2518350"/>
            <a:ext cx="511790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GB" dirty="0" smtClean="0"/>
              <a:t>Jewish people have special objects in their homes linked to their religion.</a:t>
            </a:r>
            <a:endParaRPr lang="en-GB" dirty="0" smtClean="0"/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A mezuzah contains a special prayer  for Jewish people written in Hebrew and it is put on their outside door post.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 </a:t>
            </a:r>
            <a:r>
              <a:rPr lang="en-GB" dirty="0" smtClean="0"/>
              <a:t>Jewish people have  a holy day each week (</a:t>
            </a:r>
            <a:r>
              <a:rPr lang="en-GB" dirty="0" smtClean="0"/>
              <a:t>Friday) </a:t>
            </a:r>
            <a:r>
              <a:rPr lang="en-GB" dirty="0" smtClean="0"/>
              <a:t>called Shabbat.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Chanukah is a festival  of light and the story about it is found in the Torah . It is a happy time and reminds Jews about God’s miracles and standing up for what you think is right.</a:t>
            </a:r>
          </a:p>
          <a:p>
            <a:pPr>
              <a:buFont typeface="Wingdings" pitchFamily="2" charset="2"/>
              <a:buChar char="§"/>
            </a:pP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723013" y="797443"/>
            <a:ext cx="354661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400" dirty="0" smtClean="0"/>
          </a:p>
          <a:p>
            <a:r>
              <a:rPr lang="en-GB" sz="1400" dirty="0" smtClean="0"/>
              <a:t>Jewish people  follow the religion of </a:t>
            </a:r>
            <a:r>
              <a:rPr lang="en-GB" sz="1400" dirty="0" smtClean="0"/>
              <a:t>Judaism.</a:t>
            </a:r>
          </a:p>
          <a:p>
            <a:r>
              <a:rPr lang="en-GB" sz="1400" dirty="0" smtClean="0"/>
              <a:t>The Jewish special book is called the Torah</a:t>
            </a:r>
            <a:endParaRPr lang="en-GB" sz="1400" dirty="0" smtClean="0"/>
          </a:p>
          <a:p>
            <a:endParaRPr lang="en-GB" sz="14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73191" y="3082138"/>
            <a:ext cx="1905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87740" y="3100997"/>
            <a:ext cx="1631747" cy="2109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1139" y="5114925"/>
            <a:ext cx="257175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5826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9766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560</TotalTime>
  <Words>115</Words>
  <Application>Microsoft Office PowerPoint</Application>
  <PresentationFormat>A4 Paper (210x297 mm)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year2</dc:creator>
  <cp:lastModifiedBy>sandie owen</cp:lastModifiedBy>
  <cp:revision>41</cp:revision>
  <cp:lastPrinted>2019-10-01T15:03:10Z</cp:lastPrinted>
  <dcterms:created xsi:type="dcterms:W3CDTF">2019-09-29T17:12:48Z</dcterms:created>
  <dcterms:modified xsi:type="dcterms:W3CDTF">2021-06-03T08:51:06Z</dcterms:modified>
</cp:coreProperties>
</file>