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9906000" cy="6858000" type="A4"/>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4ED2"/>
    <a:srgbClr val="B9F484"/>
    <a:srgbClr val="E1FACA"/>
    <a:srgbClr val="D7F9B9"/>
    <a:srgbClr val="DBE791"/>
    <a:srgbClr val="C2E49C"/>
    <a:srgbClr val="DAEFC3"/>
    <a:srgbClr val="FF0066"/>
    <a:srgbClr val="F2B4A0"/>
    <a:srgbClr val="FFDDEB"/>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000" autoAdjust="0"/>
    <p:restoredTop sz="94660"/>
  </p:normalViewPr>
  <p:slideViewPr>
    <p:cSldViewPr snapToGrid="0">
      <p:cViewPr>
        <p:scale>
          <a:sx n="110" d="100"/>
          <a:sy n="110" d="100"/>
        </p:scale>
        <p:origin x="-576" y="-180"/>
      </p:cViewPr>
      <p:guideLst>
        <p:guide orient="horz" pos="2160"/>
        <p:guide pos="312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AA6794A-ECF0-49F9-963D-0FF10C0E6572}" type="datetimeFigureOut">
              <a:rPr lang="en-GB" smtClean="0"/>
              <a:pPr/>
              <a:t>10/12/2020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1EE50E-2555-4C94-924C-94EA7DF58217}" type="slidenum">
              <a:rPr lang="en-GB" smtClean="0"/>
              <a:pPr/>
              <a:t>‹#›</a:t>
            </a:fld>
            <a:endParaRPr lang="en-GB"/>
          </a:p>
        </p:txBody>
      </p:sp>
    </p:spTree>
    <p:extLst>
      <p:ext uri="{BB962C8B-B14F-4D97-AF65-F5344CB8AC3E}">
        <p14:creationId xmlns:p14="http://schemas.microsoft.com/office/powerpoint/2010/main" xmlns="" val="390004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AA6794A-ECF0-49F9-963D-0FF10C0E6572}" type="datetimeFigureOut">
              <a:rPr lang="en-GB" smtClean="0"/>
              <a:pPr/>
              <a:t>10/12/2020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1EE50E-2555-4C94-924C-94EA7DF58217}" type="slidenum">
              <a:rPr lang="en-GB" smtClean="0"/>
              <a:pPr/>
              <a:t>‹#›</a:t>
            </a:fld>
            <a:endParaRPr lang="en-GB"/>
          </a:p>
        </p:txBody>
      </p:sp>
    </p:spTree>
    <p:extLst>
      <p:ext uri="{BB962C8B-B14F-4D97-AF65-F5344CB8AC3E}">
        <p14:creationId xmlns:p14="http://schemas.microsoft.com/office/powerpoint/2010/main" xmlns="" val="1666464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AA6794A-ECF0-49F9-963D-0FF10C0E6572}" type="datetimeFigureOut">
              <a:rPr lang="en-GB" smtClean="0"/>
              <a:pPr/>
              <a:t>10/12/2020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1EE50E-2555-4C94-924C-94EA7DF58217}" type="slidenum">
              <a:rPr lang="en-GB" smtClean="0"/>
              <a:pPr/>
              <a:t>‹#›</a:t>
            </a:fld>
            <a:endParaRPr lang="en-GB"/>
          </a:p>
        </p:txBody>
      </p:sp>
    </p:spTree>
    <p:extLst>
      <p:ext uri="{BB962C8B-B14F-4D97-AF65-F5344CB8AC3E}">
        <p14:creationId xmlns:p14="http://schemas.microsoft.com/office/powerpoint/2010/main" xmlns="" val="1669781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AA6794A-ECF0-49F9-963D-0FF10C0E6572}" type="datetimeFigureOut">
              <a:rPr lang="en-GB" smtClean="0"/>
              <a:pPr/>
              <a:t>10/12/2020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1EE50E-2555-4C94-924C-94EA7DF58217}" type="slidenum">
              <a:rPr lang="en-GB" smtClean="0"/>
              <a:pPr/>
              <a:t>‹#›</a:t>
            </a:fld>
            <a:endParaRPr lang="en-GB"/>
          </a:p>
        </p:txBody>
      </p:sp>
    </p:spTree>
    <p:extLst>
      <p:ext uri="{BB962C8B-B14F-4D97-AF65-F5344CB8AC3E}">
        <p14:creationId xmlns:p14="http://schemas.microsoft.com/office/powerpoint/2010/main" xmlns="" val="977240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A6794A-ECF0-49F9-963D-0FF10C0E6572}" type="datetimeFigureOut">
              <a:rPr lang="en-GB" smtClean="0"/>
              <a:pPr/>
              <a:t>10/12/2020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1EE50E-2555-4C94-924C-94EA7DF58217}" type="slidenum">
              <a:rPr lang="en-GB" smtClean="0"/>
              <a:pPr/>
              <a:t>‹#›</a:t>
            </a:fld>
            <a:endParaRPr lang="en-GB"/>
          </a:p>
        </p:txBody>
      </p:sp>
    </p:spTree>
    <p:extLst>
      <p:ext uri="{BB962C8B-B14F-4D97-AF65-F5344CB8AC3E}">
        <p14:creationId xmlns:p14="http://schemas.microsoft.com/office/powerpoint/2010/main" xmlns="" val="2291221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AA6794A-ECF0-49F9-963D-0FF10C0E6572}" type="datetimeFigureOut">
              <a:rPr lang="en-GB" smtClean="0"/>
              <a:pPr/>
              <a:t>10/12/2020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41EE50E-2555-4C94-924C-94EA7DF58217}" type="slidenum">
              <a:rPr lang="en-GB" smtClean="0"/>
              <a:pPr/>
              <a:t>‹#›</a:t>
            </a:fld>
            <a:endParaRPr lang="en-GB"/>
          </a:p>
        </p:txBody>
      </p:sp>
    </p:spTree>
    <p:extLst>
      <p:ext uri="{BB962C8B-B14F-4D97-AF65-F5344CB8AC3E}">
        <p14:creationId xmlns:p14="http://schemas.microsoft.com/office/powerpoint/2010/main" xmlns="" val="3986838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AA6794A-ECF0-49F9-963D-0FF10C0E6572}" type="datetimeFigureOut">
              <a:rPr lang="en-GB" smtClean="0"/>
              <a:pPr/>
              <a:t>10/12/2020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41EE50E-2555-4C94-924C-94EA7DF58217}" type="slidenum">
              <a:rPr lang="en-GB" smtClean="0"/>
              <a:pPr/>
              <a:t>‹#›</a:t>
            </a:fld>
            <a:endParaRPr lang="en-GB"/>
          </a:p>
        </p:txBody>
      </p:sp>
    </p:spTree>
    <p:extLst>
      <p:ext uri="{BB962C8B-B14F-4D97-AF65-F5344CB8AC3E}">
        <p14:creationId xmlns:p14="http://schemas.microsoft.com/office/powerpoint/2010/main" xmlns="" val="74101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AA6794A-ECF0-49F9-963D-0FF10C0E6572}" type="datetimeFigureOut">
              <a:rPr lang="en-GB" smtClean="0"/>
              <a:pPr/>
              <a:t>10/12/2020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41EE50E-2555-4C94-924C-94EA7DF58217}" type="slidenum">
              <a:rPr lang="en-GB" smtClean="0"/>
              <a:pPr/>
              <a:t>‹#›</a:t>
            </a:fld>
            <a:endParaRPr lang="en-GB"/>
          </a:p>
        </p:txBody>
      </p:sp>
    </p:spTree>
    <p:extLst>
      <p:ext uri="{BB962C8B-B14F-4D97-AF65-F5344CB8AC3E}">
        <p14:creationId xmlns:p14="http://schemas.microsoft.com/office/powerpoint/2010/main" xmlns="" val="3661654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A6794A-ECF0-49F9-963D-0FF10C0E6572}" type="datetimeFigureOut">
              <a:rPr lang="en-GB" smtClean="0"/>
              <a:pPr/>
              <a:t>10/12/2020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41EE50E-2555-4C94-924C-94EA7DF58217}" type="slidenum">
              <a:rPr lang="en-GB" smtClean="0"/>
              <a:pPr/>
              <a:t>‹#›</a:t>
            </a:fld>
            <a:endParaRPr lang="en-GB"/>
          </a:p>
        </p:txBody>
      </p:sp>
    </p:spTree>
    <p:extLst>
      <p:ext uri="{BB962C8B-B14F-4D97-AF65-F5344CB8AC3E}">
        <p14:creationId xmlns:p14="http://schemas.microsoft.com/office/powerpoint/2010/main" xmlns="" val="1218304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A6794A-ECF0-49F9-963D-0FF10C0E6572}" type="datetimeFigureOut">
              <a:rPr lang="en-GB" smtClean="0"/>
              <a:pPr/>
              <a:t>10/12/2020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41EE50E-2555-4C94-924C-94EA7DF58217}" type="slidenum">
              <a:rPr lang="en-GB" smtClean="0"/>
              <a:pPr/>
              <a:t>‹#›</a:t>
            </a:fld>
            <a:endParaRPr lang="en-GB"/>
          </a:p>
        </p:txBody>
      </p:sp>
    </p:spTree>
    <p:extLst>
      <p:ext uri="{BB962C8B-B14F-4D97-AF65-F5344CB8AC3E}">
        <p14:creationId xmlns:p14="http://schemas.microsoft.com/office/powerpoint/2010/main" xmlns="" val="1439670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A6794A-ECF0-49F9-963D-0FF10C0E6572}" type="datetimeFigureOut">
              <a:rPr lang="en-GB" smtClean="0"/>
              <a:pPr/>
              <a:t>10/12/2020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41EE50E-2555-4C94-924C-94EA7DF58217}" type="slidenum">
              <a:rPr lang="en-GB" smtClean="0"/>
              <a:pPr/>
              <a:t>‹#›</a:t>
            </a:fld>
            <a:endParaRPr lang="en-GB"/>
          </a:p>
        </p:txBody>
      </p:sp>
    </p:spTree>
    <p:extLst>
      <p:ext uri="{BB962C8B-B14F-4D97-AF65-F5344CB8AC3E}">
        <p14:creationId xmlns:p14="http://schemas.microsoft.com/office/powerpoint/2010/main" xmlns="" val="3215696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A6794A-ECF0-49F9-963D-0FF10C0E6572}" type="datetimeFigureOut">
              <a:rPr lang="en-GB" smtClean="0"/>
              <a:pPr/>
              <a:t>10/12/2020</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1EE50E-2555-4C94-924C-94EA7DF58217}" type="slidenum">
              <a:rPr lang="en-GB" smtClean="0"/>
              <a:pPr/>
              <a:t>‹#›</a:t>
            </a:fld>
            <a:endParaRPr lang="en-GB"/>
          </a:p>
        </p:txBody>
      </p:sp>
    </p:spTree>
    <p:extLst>
      <p:ext uri="{BB962C8B-B14F-4D97-AF65-F5344CB8AC3E}">
        <p14:creationId xmlns:p14="http://schemas.microsoft.com/office/powerpoint/2010/main" xmlns="" val="14522124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 y="0"/>
            <a:ext cx="9905999" cy="461665"/>
          </a:xfrm>
          <a:prstGeom prst="rect">
            <a:avLst/>
          </a:prstGeom>
          <a:noFill/>
        </p:spPr>
        <p:txBody>
          <a:bodyPr wrap="square" rtlCol="0">
            <a:spAutoFit/>
          </a:bodyPr>
          <a:lstStyle/>
          <a:p>
            <a:pPr algn="ctr"/>
            <a:r>
              <a:rPr lang="en-GB" sz="2400" dirty="0" smtClean="0">
                <a:latin typeface="Aharoni" panose="02010803020104030203" pitchFamily="2" charset="-79"/>
                <a:cs typeface="Aharoni" panose="02010803020104030203" pitchFamily="2" charset="-79"/>
              </a:rPr>
              <a:t>Year </a:t>
            </a:r>
            <a:r>
              <a:rPr lang="en-GB" sz="2400" dirty="0" smtClean="0">
                <a:latin typeface="Aharoni" panose="02010803020104030203" pitchFamily="2" charset="-79"/>
                <a:cs typeface="Aharoni" panose="02010803020104030203" pitchFamily="2" charset="-79"/>
              </a:rPr>
              <a:t>2What can we learn from sacred books?</a:t>
            </a:r>
            <a:endParaRPr lang="en-GB" sz="3200" dirty="0">
              <a:latin typeface="Aharoni" panose="02010803020104030203" pitchFamily="2" charset="-79"/>
              <a:cs typeface="Aharoni" panose="02010803020104030203" pitchFamily="2" charset="-79"/>
            </a:endParaRPr>
          </a:p>
        </p:txBody>
      </p:sp>
      <p:sp>
        <p:nvSpPr>
          <p:cNvPr id="7" name="TextBox 6"/>
          <p:cNvSpPr txBox="1"/>
          <p:nvPr/>
        </p:nvSpPr>
        <p:spPr>
          <a:xfrm>
            <a:off x="7467600" y="1948597"/>
            <a:ext cx="1693333" cy="369332"/>
          </a:xfrm>
          <a:prstGeom prst="rect">
            <a:avLst/>
          </a:prstGeom>
          <a:noFill/>
        </p:spPr>
        <p:txBody>
          <a:bodyPr wrap="square" rtlCol="0">
            <a:spAutoFit/>
          </a:bodyPr>
          <a:lstStyle/>
          <a:p>
            <a:endParaRPr lang="en-GB" dirty="0">
              <a:latin typeface="Aharoni" panose="02010803020104030203" pitchFamily="2" charset="-79"/>
              <a:cs typeface="Aharoni" panose="02010803020104030203" pitchFamily="2" charset="-79"/>
            </a:endParaRPr>
          </a:p>
        </p:txBody>
      </p:sp>
      <p:grpSp>
        <p:nvGrpSpPr>
          <p:cNvPr id="12" name="Group 11"/>
          <p:cNvGrpSpPr/>
          <p:nvPr/>
        </p:nvGrpSpPr>
        <p:grpSpPr>
          <a:xfrm>
            <a:off x="413394" y="492382"/>
            <a:ext cx="5347658" cy="1233218"/>
            <a:chOff x="0" y="799994"/>
            <a:chExt cx="5055785" cy="1778244"/>
          </a:xfrm>
        </p:grpSpPr>
        <p:sp>
          <p:nvSpPr>
            <p:cNvPr id="13" name="TextBox 12"/>
            <p:cNvSpPr txBox="1"/>
            <p:nvPr/>
          </p:nvSpPr>
          <p:spPr>
            <a:xfrm>
              <a:off x="0" y="799994"/>
              <a:ext cx="5055785" cy="532560"/>
            </a:xfrm>
            <a:prstGeom prst="rect">
              <a:avLst/>
            </a:prstGeom>
            <a:noFill/>
          </p:spPr>
          <p:txBody>
            <a:bodyPr wrap="square" rtlCol="0">
              <a:spAutoFit/>
            </a:bodyPr>
            <a:lstStyle/>
            <a:p>
              <a:pPr algn="ctr"/>
              <a:r>
                <a:rPr lang="en-GB" dirty="0" smtClean="0">
                  <a:latin typeface="Aharoni" panose="02010803020104030203" pitchFamily="2" charset="-79"/>
                  <a:cs typeface="Aharoni" panose="02010803020104030203" pitchFamily="2" charset="-79"/>
                </a:rPr>
                <a:t>Prior Learning</a:t>
              </a:r>
            </a:p>
          </p:txBody>
        </p:sp>
        <p:sp>
          <p:nvSpPr>
            <p:cNvPr id="14" name="Rounded Rectangle 13"/>
            <p:cNvSpPr/>
            <p:nvPr/>
          </p:nvSpPr>
          <p:spPr>
            <a:xfrm>
              <a:off x="4229" y="799994"/>
              <a:ext cx="5051556" cy="1778244"/>
            </a:xfrm>
            <a:prstGeom prst="roundRect">
              <a:avLst>
                <a:gd name="adj" fmla="val 7778"/>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0" name="Group 19"/>
          <p:cNvGrpSpPr/>
          <p:nvPr/>
        </p:nvGrpSpPr>
        <p:grpSpPr>
          <a:xfrm>
            <a:off x="309190" y="1834703"/>
            <a:ext cx="5462337" cy="4764504"/>
            <a:chOff x="0" y="799994"/>
            <a:chExt cx="3301287" cy="5475081"/>
          </a:xfrm>
        </p:grpSpPr>
        <p:sp>
          <p:nvSpPr>
            <p:cNvPr id="21" name="TextBox 20"/>
            <p:cNvSpPr txBox="1"/>
            <p:nvPr/>
          </p:nvSpPr>
          <p:spPr>
            <a:xfrm>
              <a:off x="0" y="799994"/>
              <a:ext cx="3265811" cy="1379346"/>
            </a:xfrm>
            <a:prstGeom prst="rect">
              <a:avLst/>
            </a:prstGeom>
            <a:noFill/>
          </p:spPr>
          <p:txBody>
            <a:bodyPr wrap="square" rtlCol="0">
              <a:spAutoFit/>
            </a:bodyPr>
            <a:lstStyle/>
            <a:p>
              <a:pPr algn="ctr"/>
              <a:endParaRPr lang="en-GB" dirty="0" smtClean="0">
                <a:latin typeface="Aharoni" panose="02010803020104030203" pitchFamily="2" charset="-79"/>
                <a:cs typeface="Aharoni" panose="02010803020104030203" pitchFamily="2" charset="-79"/>
              </a:endParaRPr>
            </a:p>
            <a:p>
              <a:pPr algn="ctr"/>
              <a:r>
                <a:rPr lang="en-GB" dirty="0" smtClean="0">
                  <a:latin typeface="Aharoni" panose="02010803020104030203" pitchFamily="2" charset="-79"/>
                  <a:cs typeface="Aharoni" panose="02010803020104030203" pitchFamily="2" charset="-79"/>
                </a:rPr>
                <a:t>Key Content</a:t>
              </a:r>
            </a:p>
            <a:p>
              <a:endParaRPr lang="en-GB" dirty="0" smtClean="0">
                <a:latin typeface="Aharoni" panose="02010803020104030203" pitchFamily="2" charset="-79"/>
                <a:cs typeface="Aharoni" panose="02010803020104030203" pitchFamily="2" charset="-79"/>
              </a:endParaRPr>
            </a:p>
            <a:p>
              <a:endParaRPr lang="en-GB" dirty="0">
                <a:latin typeface="Aharoni" panose="02010803020104030203" pitchFamily="2" charset="-79"/>
                <a:cs typeface="Aharoni" panose="02010803020104030203" pitchFamily="2" charset="-79"/>
              </a:endParaRPr>
            </a:p>
          </p:txBody>
        </p:sp>
        <p:sp>
          <p:nvSpPr>
            <p:cNvPr id="22" name="Rounded Rectangle 21"/>
            <p:cNvSpPr/>
            <p:nvPr/>
          </p:nvSpPr>
          <p:spPr>
            <a:xfrm>
              <a:off x="4229" y="993555"/>
              <a:ext cx="3297058" cy="5281520"/>
            </a:xfrm>
            <a:prstGeom prst="roundRect">
              <a:avLst>
                <a:gd name="adj" fmla="val 7778"/>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aphicFrame>
        <p:nvGraphicFramePr>
          <p:cNvPr id="26" name="Table 25"/>
          <p:cNvGraphicFramePr>
            <a:graphicFrameLocks noGrp="1"/>
          </p:cNvGraphicFramePr>
          <p:nvPr>
            <p:extLst>
              <p:ext uri="{D42A27DB-BD31-4B8C-83A1-F6EECF244321}">
                <p14:modId xmlns:p14="http://schemas.microsoft.com/office/powerpoint/2010/main" xmlns="" val="3933561796"/>
              </p:ext>
            </p:extLst>
          </p:nvPr>
        </p:nvGraphicFramePr>
        <p:xfrm>
          <a:off x="6010170" y="653946"/>
          <a:ext cx="3604251" cy="2012178"/>
        </p:xfrm>
        <a:graphic>
          <a:graphicData uri="http://schemas.openxmlformats.org/drawingml/2006/table">
            <a:tbl>
              <a:tblPr firstRow="1" bandRow="1">
                <a:tableStyleId>{5C22544A-7EE6-4342-B048-85BDC9FD1C3A}</a:tableStyleId>
              </a:tblPr>
              <a:tblGrid>
                <a:gridCol w="990109"/>
                <a:gridCol w="2614142"/>
              </a:tblGrid>
              <a:tr h="395987">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smtClean="0">
                          <a:latin typeface="Aharoni" panose="02010803020104030203" pitchFamily="2" charset="-79"/>
                          <a:cs typeface="Aharoni" panose="02010803020104030203" pitchFamily="2" charset="-79"/>
                        </a:rPr>
                        <a:t>Vocabulary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rgbClr val="7030A0"/>
                    </a:solidFill>
                  </a:tcPr>
                </a:tc>
                <a:tc hMerge="1">
                  <a:txBody>
                    <a:bodyPr/>
                    <a:lstStyle/>
                    <a:p>
                      <a:endParaRPr lang="en-GB" dirty="0"/>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7030A0"/>
                    </a:solidFill>
                  </a:tcPr>
                </a:tc>
              </a:tr>
              <a:tr h="280364">
                <a:tc>
                  <a:txBody>
                    <a:bodyPr/>
                    <a:lstStyle/>
                    <a:p>
                      <a:r>
                        <a:rPr lang="en-GB" sz="1100" dirty="0" smtClean="0"/>
                        <a:t>New Testament</a:t>
                      </a:r>
                      <a:endParaRPr lang="en-GB" sz="1100" dirty="0"/>
                    </a:p>
                  </a:txBody>
                  <a:tcPr>
                    <a:lnL w="12700" cap="flat" cmpd="sng" algn="ctr">
                      <a:no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solidFill>
                      <a:srgbClr val="E8D1FF"/>
                    </a:solidFill>
                  </a:tcPr>
                </a:tc>
                <a:tc>
                  <a:txBody>
                    <a:bodyPr/>
                    <a:lstStyle/>
                    <a:p>
                      <a:r>
                        <a:rPr lang="en-GB" sz="1100" dirty="0" smtClean="0"/>
                        <a:t>The second</a:t>
                      </a:r>
                      <a:r>
                        <a:rPr lang="en-GB" sz="1100" baseline="0" dirty="0" smtClean="0"/>
                        <a:t> half of the Bible which talks about Jesus’ life.</a:t>
                      </a:r>
                      <a:endParaRPr lang="en-GB" sz="1100" dirty="0"/>
                    </a:p>
                  </a:txBody>
                  <a:tcPr>
                    <a:lnL w="12700" cmpd="sng">
                      <a:noFill/>
                    </a:lnL>
                    <a:lnR w="12700" cap="flat" cmpd="sng" algn="ctr">
                      <a:no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solidFill>
                      <a:srgbClr val="E8D1FF"/>
                    </a:solidFill>
                  </a:tcPr>
                </a:tc>
              </a:tr>
              <a:tr h="381000">
                <a:tc>
                  <a:txBody>
                    <a:bodyPr/>
                    <a:lstStyle/>
                    <a:p>
                      <a:r>
                        <a:rPr lang="en-GB" sz="1100" dirty="0" smtClean="0"/>
                        <a:t>Parable</a:t>
                      </a:r>
                      <a:endParaRPr lang="en-GB" sz="1100" dirty="0"/>
                    </a:p>
                  </a:txBody>
                  <a:tcPr>
                    <a:lnL w="12700" cap="flat" cmpd="sng" algn="ctr">
                      <a:no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solidFill>
                      <a:srgbClr val="DBB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smtClean="0"/>
                        <a:t>A story</a:t>
                      </a:r>
                      <a:r>
                        <a:rPr lang="en-GB" sz="1100" baseline="0" dirty="0" smtClean="0"/>
                        <a:t> Jesus told which has another meaning.</a:t>
                      </a:r>
                      <a:endParaRPr lang="en-GB" sz="1100" dirty="0"/>
                    </a:p>
                  </a:txBody>
                  <a:tcPr>
                    <a:lnL w="12700" cmpd="sng">
                      <a:noFill/>
                    </a:lnL>
                    <a:lnR w="12700" cap="flat" cmpd="sng" algn="ctr">
                      <a:no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solidFill>
                      <a:srgbClr val="DBB7FF"/>
                    </a:solidFill>
                  </a:tcPr>
                </a:tc>
              </a:tr>
              <a:tr h="313690">
                <a:tc>
                  <a:txBody>
                    <a:bodyPr/>
                    <a:lstStyle/>
                    <a:p>
                      <a:r>
                        <a:rPr lang="en-GB" sz="1100" dirty="0" smtClean="0"/>
                        <a:t>Torah</a:t>
                      </a:r>
                      <a:endParaRPr lang="en-GB" sz="1100" dirty="0"/>
                    </a:p>
                  </a:txBody>
                  <a:tcPr>
                    <a:lnL w="12700" cap="flat" cmpd="sng" algn="ctr">
                      <a:no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solidFill>
                      <a:srgbClr val="E8D1FF"/>
                    </a:solidFill>
                  </a:tcPr>
                </a:tc>
                <a:tc>
                  <a:txBody>
                    <a:bodyPr/>
                    <a:lstStyle/>
                    <a:p>
                      <a:r>
                        <a:rPr lang="en-GB" sz="1100" dirty="0" smtClean="0"/>
                        <a:t>The sacred book for the Jewish people</a:t>
                      </a:r>
                      <a:endParaRPr lang="en-GB" sz="1100" dirty="0"/>
                    </a:p>
                  </a:txBody>
                  <a:tcPr>
                    <a:lnL w="12700" cmpd="sng">
                      <a:noFill/>
                    </a:lnL>
                    <a:lnR w="12700" cap="flat" cmpd="sng" algn="ctr">
                      <a:no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solidFill>
                      <a:srgbClr val="E8D1FF"/>
                    </a:solidFill>
                  </a:tcPr>
                </a:tc>
              </a:tr>
              <a:tr h="449061">
                <a:tc>
                  <a:txBody>
                    <a:bodyPr/>
                    <a:lstStyle/>
                    <a:p>
                      <a:r>
                        <a:rPr lang="en-GB" sz="1100" dirty="0" smtClean="0"/>
                        <a:t>Muhammad</a:t>
                      </a:r>
                      <a:r>
                        <a:rPr lang="en-GB" sz="1100" baseline="0" dirty="0" smtClean="0"/>
                        <a:t> </a:t>
                      </a:r>
                      <a:endParaRPr lang="en-GB" sz="1100" dirty="0"/>
                    </a:p>
                  </a:txBody>
                  <a:tcPr>
                    <a:lnL w="12700" cap="flat" cmpd="sng" algn="ctr">
                      <a:no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solidFill>
                      <a:srgbClr val="DBB7FF"/>
                    </a:solidFill>
                  </a:tcPr>
                </a:tc>
                <a:tc>
                  <a:txBody>
                    <a:bodyPr/>
                    <a:lstStyle/>
                    <a:p>
                      <a:r>
                        <a:rPr lang="en-GB" sz="1100" dirty="0" smtClean="0"/>
                        <a:t>The founder of Islam-</a:t>
                      </a:r>
                      <a:r>
                        <a:rPr lang="en-GB" sz="1100" baseline="0" dirty="0" smtClean="0"/>
                        <a:t> the religion for Muslims.</a:t>
                      </a:r>
                      <a:endParaRPr lang="en-GB" sz="1100" dirty="0"/>
                    </a:p>
                  </a:txBody>
                  <a:tcPr>
                    <a:lnL w="12700" cmpd="sng">
                      <a:noFill/>
                    </a:lnL>
                    <a:lnR w="12700" cap="flat" cmpd="sng" algn="ctr">
                      <a:no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solidFill>
                      <a:srgbClr val="DBB7FF"/>
                    </a:solidFill>
                  </a:tcPr>
                </a:tc>
              </a:tr>
            </a:tbl>
          </a:graphicData>
        </a:graphic>
      </p:graphicFrame>
      <p:sp>
        <p:nvSpPr>
          <p:cNvPr id="1030" name="AutoShape 6" descr="Passover 2019: Harry Potter and emoji Haggadahs are taking over Seders - Vox"/>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1032" name="AutoShape 8" descr="Passover 2019: Harry Potter and emoji Haggadahs are taking over Seders - Vox"/>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23" name="Rectangle 22"/>
          <p:cNvSpPr/>
          <p:nvPr/>
        </p:nvSpPr>
        <p:spPr>
          <a:xfrm>
            <a:off x="639749" y="808471"/>
            <a:ext cx="4953000" cy="646331"/>
          </a:xfrm>
          <a:prstGeom prst="rect">
            <a:avLst/>
          </a:prstGeom>
        </p:spPr>
        <p:txBody>
          <a:bodyPr>
            <a:spAutoFit/>
          </a:bodyPr>
          <a:lstStyle/>
          <a:p>
            <a:pPr>
              <a:buFont typeface="Arial" pitchFamily="34" charset="0"/>
              <a:buChar char="•"/>
            </a:pPr>
            <a:r>
              <a:rPr lang="en-GB" sz="1200" dirty="0" smtClean="0"/>
              <a:t>Christians’ special  book is </a:t>
            </a:r>
            <a:r>
              <a:rPr lang="en-GB" sz="1200" dirty="0" smtClean="0"/>
              <a:t>called the Bible.</a:t>
            </a:r>
          </a:p>
          <a:p>
            <a:pPr>
              <a:buFont typeface="Arial" pitchFamily="34" charset="0"/>
              <a:buChar char="•"/>
            </a:pPr>
            <a:r>
              <a:rPr lang="en-GB" sz="1200" dirty="0" smtClean="0"/>
              <a:t>Muslims’ </a:t>
            </a:r>
            <a:r>
              <a:rPr lang="en-GB" sz="1200" dirty="0" smtClean="0"/>
              <a:t>special book is called the Qur’an</a:t>
            </a:r>
          </a:p>
          <a:p>
            <a:pPr>
              <a:buFont typeface="Arial" pitchFamily="34" charset="0"/>
              <a:buChar char="•"/>
            </a:pPr>
            <a:r>
              <a:rPr lang="en-GB" sz="1200" dirty="0" smtClean="0"/>
              <a:t> </a:t>
            </a:r>
            <a:r>
              <a:rPr lang="en-GB" sz="1200" dirty="0" smtClean="0"/>
              <a:t>Religious stories  give us messages about how we should </a:t>
            </a:r>
            <a:r>
              <a:rPr lang="en-GB" sz="1200" dirty="0" smtClean="0"/>
              <a:t> </a:t>
            </a:r>
            <a:r>
              <a:rPr lang="en-GB" sz="1200" dirty="0" smtClean="0"/>
              <a:t>live our lives.</a:t>
            </a:r>
            <a:endParaRPr lang="en-GB" sz="1200" dirty="0"/>
          </a:p>
        </p:txBody>
      </p:sp>
      <p:sp>
        <p:nvSpPr>
          <p:cNvPr id="24" name="Rectangle 23"/>
          <p:cNvSpPr/>
          <p:nvPr/>
        </p:nvSpPr>
        <p:spPr>
          <a:xfrm>
            <a:off x="615950" y="2406650"/>
            <a:ext cx="5032458" cy="4308872"/>
          </a:xfrm>
          <a:prstGeom prst="rect">
            <a:avLst/>
          </a:prstGeom>
        </p:spPr>
        <p:txBody>
          <a:bodyPr wrap="square">
            <a:spAutoFit/>
          </a:bodyPr>
          <a:lstStyle/>
          <a:p>
            <a:pPr>
              <a:buFont typeface="Arial" pitchFamily="34" charset="0"/>
              <a:buChar char="•"/>
            </a:pPr>
            <a:r>
              <a:rPr lang="en-GB" sz="1600" dirty="0" smtClean="0"/>
              <a:t>Most of us have a story or a book that is special to us.</a:t>
            </a:r>
          </a:p>
          <a:p>
            <a:pPr>
              <a:buFont typeface="Arial" pitchFamily="34" charset="0"/>
              <a:buChar char="•"/>
            </a:pPr>
            <a:r>
              <a:rPr lang="en-GB" sz="1600" dirty="0" smtClean="0"/>
              <a:t>Books that are special to believers are called sacred or holy.</a:t>
            </a:r>
          </a:p>
          <a:p>
            <a:pPr>
              <a:buFont typeface="Arial" pitchFamily="34" charset="0"/>
              <a:buChar char="•"/>
            </a:pPr>
            <a:r>
              <a:rPr lang="en-GB" sz="1600" dirty="0" smtClean="0"/>
              <a:t>Jesus told many stories in the New Testament. These are called parables. They have hidden meanings. The parable of the Lost Sheep is about how much God loves and cares for everyone of us.</a:t>
            </a:r>
          </a:p>
          <a:p>
            <a:pPr>
              <a:buFont typeface="Arial" pitchFamily="34" charset="0"/>
              <a:buChar char="•"/>
            </a:pPr>
            <a:r>
              <a:rPr lang="en-GB" sz="1600" dirty="0" smtClean="0"/>
              <a:t>When </a:t>
            </a:r>
            <a:r>
              <a:rPr lang="en-GB" sz="1600" dirty="0" smtClean="0"/>
              <a:t>J</a:t>
            </a:r>
            <a:r>
              <a:rPr lang="en-GB" sz="1600" dirty="0" smtClean="0"/>
              <a:t>esus told the Sermon on the Mount he was showing us how we should treat each other.</a:t>
            </a:r>
          </a:p>
          <a:p>
            <a:pPr>
              <a:buFont typeface="Arial" pitchFamily="34" charset="0"/>
              <a:buChar char="•"/>
            </a:pPr>
            <a:r>
              <a:rPr lang="en-GB" sz="1600" dirty="0" smtClean="0"/>
              <a:t>The Jewish sacred book is called the Torah. The story of Moses can be found in here. It is also found in the Bible.</a:t>
            </a:r>
          </a:p>
          <a:p>
            <a:pPr>
              <a:buFont typeface="Arial" pitchFamily="34" charset="0"/>
              <a:buChar char="•"/>
            </a:pPr>
            <a:r>
              <a:rPr lang="en-GB" sz="1600" dirty="0" smtClean="0"/>
              <a:t>The  story of Jonah is also in the Torah and the Bible. This story tells us about forgiveness.</a:t>
            </a:r>
          </a:p>
          <a:p>
            <a:pPr>
              <a:buFont typeface="Arial" pitchFamily="34" charset="0"/>
              <a:buChar char="•"/>
            </a:pPr>
            <a:r>
              <a:rPr lang="en-GB" sz="1600" dirty="0" smtClean="0"/>
              <a:t>The Muslim’s sacred book, the Qur’an also contains stories. One of these is Muhammad and the Black stone. This story tells us how to be trustworthy</a:t>
            </a:r>
            <a:r>
              <a:rPr lang="en-GB" sz="1200" dirty="0" smtClean="0"/>
              <a:t>.</a:t>
            </a:r>
          </a:p>
          <a:p>
            <a:pPr>
              <a:buFont typeface="Arial" pitchFamily="34" charset="0"/>
              <a:buChar char="•"/>
            </a:pPr>
            <a:endParaRPr lang="en-GB" dirty="0"/>
          </a:p>
        </p:txBody>
      </p:sp>
      <p:pic>
        <p:nvPicPr>
          <p:cNvPr id="1028" name="Picture 4"/>
          <p:cNvPicPr>
            <a:picLocks noChangeAspect="1" noChangeArrowheads="1"/>
          </p:cNvPicPr>
          <p:nvPr/>
        </p:nvPicPr>
        <p:blipFill>
          <a:blip r:embed="rId2"/>
          <a:srcRect/>
          <a:stretch>
            <a:fillRect/>
          </a:stretch>
        </p:blipFill>
        <p:spPr bwMode="auto">
          <a:xfrm>
            <a:off x="6010006" y="5285925"/>
            <a:ext cx="2371725" cy="1323975"/>
          </a:xfrm>
          <a:prstGeom prst="rect">
            <a:avLst/>
          </a:prstGeom>
          <a:noFill/>
          <a:ln w="9525">
            <a:noFill/>
            <a:miter lim="800000"/>
            <a:headEnd/>
            <a:tailEnd/>
          </a:ln>
          <a:effectLst/>
        </p:spPr>
      </p:pic>
      <p:pic>
        <p:nvPicPr>
          <p:cNvPr id="1026" name="Picture 2"/>
          <p:cNvPicPr>
            <a:picLocks noChangeAspect="1" noChangeArrowheads="1"/>
          </p:cNvPicPr>
          <p:nvPr/>
        </p:nvPicPr>
        <p:blipFill>
          <a:blip r:embed="rId3"/>
          <a:srcRect/>
          <a:stretch>
            <a:fillRect/>
          </a:stretch>
        </p:blipFill>
        <p:spPr bwMode="auto">
          <a:xfrm>
            <a:off x="6537206" y="2839259"/>
            <a:ext cx="1162050" cy="1438275"/>
          </a:xfrm>
          <a:prstGeom prst="rect">
            <a:avLst/>
          </a:prstGeom>
          <a:noFill/>
          <a:ln w="9525">
            <a:noFill/>
            <a:miter lim="800000"/>
            <a:headEnd/>
            <a:tailEnd/>
          </a:ln>
          <a:effectLst/>
        </p:spPr>
      </p:pic>
      <p:pic>
        <p:nvPicPr>
          <p:cNvPr id="1029" name="Picture 5"/>
          <p:cNvPicPr>
            <a:picLocks noChangeAspect="1" noChangeArrowheads="1"/>
          </p:cNvPicPr>
          <p:nvPr/>
        </p:nvPicPr>
        <p:blipFill>
          <a:blip r:embed="rId4"/>
          <a:srcRect/>
          <a:stretch>
            <a:fillRect/>
          </a:stretch>
        </p:blipFill>
        <p:spPr bwMode="auto">
          <a:xfrm>
            <a:off x="6001918" y="4228603"/>
            <a:ext cx="1848119" cy="1280532"/>
          </a:xfrm>
          <a:prstGeom prst="rect">
            <a:avLst/>
          </a:prstGeom>
          <a:noFill/>
          <a:ln w="9525">
            <a:noFill/>
            <a:miter lim="800000"/>
            <a:headEnd/>
            <a:tailEnd/>
          </a:ln>
          <a:effectLst/>
        </p:spPr>
      </p:pic>
      <p:pic>
        <p:nvPicPr>
          <p:cNvPr id="2" name="Picture 6"/>
          <p:cNvPicPr>
            <a:picLocks noChangeAspect="1" noChangeArrowheads="1"/>
          </p:cNvPicPr>
          <p:nvPr/>
        </p:nvPicPr>
        <p:blipFill>
          <a:blip r:embed="rId5"/>
          <a:srcRect/>
          <a:stretch>
            <a:fillRect/>
          </a:stretch>
        </p:blipFill>
        <p:spPr bwMode="auto">
          <a:xfrm>
            <a:off x="7703657" y="3929063"/>
            <a:ext cx="2081573" cy="1355615"/>
          </a:xfrm>
          <a:prstGeom prst="rect">
            <a:avLst/>
          </a:prstGeom>
          <a:noFill/>
          <a:ln w="9525">
            <a:noFill/>
            <a:miter lim="800000"/>
            <a:headEnd/>
            <a:tailEnd/>
          </a:ln>
          <a:effectLst/>
        </p:spPr>
      </p:pic>
      <p:pic>
        <p:nvPicPr>
          <p:cNvPr id="1027" name="Picture 3"/>
          <p:cNvPicPr>
            <a:picLocks noChangeAspect="1" noChangeArrowheads="1"/>
          </p:cNvPicPr>
          <p:nvPr/>
        </p:nvPicPr>
        <p:blipFill>
          <a:blip r:embed="rId6"/>
          <a:srcRect/>
          <a:stretch>
            <a:fillRect/>
          </a:stretch>
        </p:blipFill>
        <p:spPr bwMode="auto">
          <a:xfrm>
            <a:off x="8409496" y="5248094"/>
            <a:ext cx="866775" cy="1485900"/>
          </a:xfrm>
          <a:prstGeom prst="rect">
            <a:avLst/>
          </a:prstGeom>
          <a:noFill/>
          <a:ln w="9525">
            <a:noFill/>
            <a:miter lim="800000"/>
            <a:headEnd/>
            <a:tailEnd/>
          </a:ln>
          <a:effectLst/>
        </p:spPr>
      </p:pic>
    </p:spTree>
    <p:extLst>
      <p:ext uri="{BB962C8B-B14F-4D97-AF65-F5344CB8AC3E}">
        <p14:creationId xmlns:p14="http://schemas.microsoft.com/office/powerpoint/2010/main" xmlns="" val="358266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xmlns="" val="39766451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562</TotalTime>
  <Words>249</Words>
  <Application>Microsoft Office PowerPoint</Application>
  <PresentationFormat>A4 Paper (210x297 mm)</PresentationFormat>
  <Paragraphs>23</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Slide 1</vt:lpstr>
      <vt:lpstr>Slide 2</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year2</dc:creator>
  <cp:lastModifiedBy>sandie owen</cp:lastModifiedBy>
  <cp:revision>40</cp:revision>
  <cp:lastPrinted>2019-10-01T15:03:10Z</cp:lastPrinted>
  <dcterms:created xsi:type="dcterms:W3CDTF">2019-09-29T17:12:48Z</dcterms:created>
  <dcterms:modified xsi:type="dcterms:W3CDTF">2020-12-10T11:10:05Z</dcterms:modified>
</cp:coreProperties>
</file>